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handoutMasterIdLst>
    <p:handoutMasterId r:id="rId14"/>
  </p:handoutMasterIdLst>
  <p:sldIdLst>
    <p:sldId id="256" r:id="rId2"/>
    <p:sldId id="276" r:id="rId3"/>
    <p:sldId id="278" r:id="rId4"/>
    <p:sldId id="281" r:id="rId5"/>
    <p:sldId id="282" r:id="rId6"/>
    <p:sldId id="284" r:id="rId7"/>
    <p:sldId id="285" r:id="rId8"/>
    <p:sldId id="286" r:id="rId9"/>
    <p:sldId id="287" r:id="rId10"/>
    <p:sldId id="274" r:id="rId11"/>
    <p:sldId id="275"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A0"/>
    <a:srgbClr val="FFD100"/>
    <a:srgbClr val="0C2340"/>
    <a:srgbClr val="0085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154"/>
    <p:restoredTop sz="77273"/>
  </p:normalViewPr>
  <p:slideViewPr>
    <p:cSldViewPr snapToGrid="0" snapToObjects="1">
      <p:cViewPr varScale="1">
        <p:scale>
          <a:sx n="88" d="100"/>
          <a:sy n="88" d="100"/>
        </p:scale>
        <p:origin x="1696" y="192"/>
      </p:cViewPr>
      <p:guideLst>
        <p:guide pos="3840"/>
        <p:guide orient="horz" pos="216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showGuides="1">
      <p:cViewPr varScale="1">
        <p:scale>
          <a:sx n="150" d="100"/>
          <a:sy n="150" d="100"/>
        </p:scale>
        <p:origin x="4160"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0B5AEC-DA65-9C5D-519C-20876A4E90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26C6B3B-248E-BF36-642B-F41CDC7D233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EED89D-4402-EE4A-9811-87F9C4C9F77A}" type="datetimeFigureOut">
              <a:rPr lang="en-US" smtClean="0"/>
              <a:t>10/9/24</a:t>
            </a:fld>
            <a:endParaRPr lang="en-US"/>
          </a:p>
        </p:txBody>
      </p:sp>
      <p:sp>
        <p:nvSpPr>
          <p:cNvPr id="4" name="Footer Placeholder 3">
            <a:extLst>
              <a:ext uri="{FF2B5EF4-FFF2-40B4-BE49-F238E27FC236}">
                <a16:creationId xmlns:a16="http://schemas.microsoft.com/office/drawing/2014/main" id="{B07EC81C-4FF4-E4DD-A94F-E246D2D8F96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23417D-A910-8748-AB67-F901E88C2FB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6340D0-ADD1-A24B-A510-884612EBEE7A}" type="slidenum">
              <a:rPr lang="en-US" smtClean="0"/>
              <a:t>‹#›</a:t>
            </a:fld>
            <a:endParaRPr lang="en-US"/>
          </a:p>
        </p:txBody>
      </p:sp>
    </p:spTree>
    <p:extLst>
      <p:ext uri="{BB962C8B-B14F-4D97-AF65-F5344CB8AC3E}">
        <p14:creationId xmlns:p14="http://schemas.microsoft.com/office/powerpoint/2010/main" val="19847087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330E24-4AF4-744C-A976-BB2CF4BE0A06}" type="datetimeFigureOut">
              <a:rPr lang="en-US" smtClean="0"/>
              <a:t>10/9/24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ECC610-5721-6F4D-B2B9-8C66FCE96C21}" type="slidenum">
              <a:rPr lang="en-US" smtClean="0"/>
              <a:t>‹#›</a:t>
            </a:fld>
            <a:endParaRPr lang="en-US"/>
          </a:p>
        </p:txBody>
      </p:sp>
    </p:spTree>
    <p:extLst>
      <p:ext uri="{BB962C8B-B14F-4D97-AF65-F5344CB8AC3E}">
        <p14:creationId xmlns:p14="http://schemas.microsoft.com/office/powerpoint/2010/main" val="541482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lesson 5 we discussed how milk gets from the farm to our tables. Milk starts at the</a:t>
            </a:r>
          </a:p>
          <a:p>
            <a:endParaRPr lang="en-US" dirty="0"/>
          </a:p>
          <a:p>
            <a:pPr marL="228600" indent="-228600">
              <a:buFont typeface="+mj-lt"/>
              <a:buAutoNum type="arabicPeriod"/>
            </a:pPr>
            <a:r>
              <a:rPr lang="en-US" dirty="0"/>
              <a:t>Cow and then goes to the </a:t>
            </a:r>
          </a:p>
          <a:p>
            <a:pPr marL="228600" indent="-228600">
              <a:buFont typeface="+mj-lt"/>
              <a:buAutoNum type="arabicPeriod"/>
            </a:pPr>
            <a:r>
              <a:rPr lang="en-US" dirty="0"/>
              <a:t>Milking Parlor. We were even  able to see what it might be like to milk a cow by hand. Milk then is transported via</a:t>
            </a:r>
          </a:p>
          <a:p>
            <a:pPr marL="228600" indent="-228600">
              <a:buFont typeface="+mj-lt"/>
              <a:buAutoNum type="arabicPeriod"/>
            </a:pPr>
            <a:r>
              <a:rPr lang="en-US" dirty="0"/>
              <a:t>Truck to a</a:t>
            </a:r>
          </a:p>
          <a:p>
            <a:pPr marL="228600" indent="-228600">
              <a:buFont typeface="+mj-lt"/>
              <a:buAutoNum type="arabicPeriod"/>
            </a:pPr>
            <a:r>
              <a:rPr lang="en-US" dirty="0"/>
              <a:t>Processing Facility where it is turned into cheese, ice cream and several other items.  It then comes to our </a:t>
            </a:r>
          </a:p>
          <a:p>
            <a:pPr marL="228600" indent="-228600">
              <a:buFont typeface="+mj-lt"/>
              <a:buAutoNum type="arabicPeriod"/>
            </a:pPr>
            <a:r>
              <a:rPr lang="en-US" dirty="0"/>
              <a:t>Stores where we purchase it and it can then be served on</a:t>
            </a:r>
          </a:p>
          <a:p>
            <a:pPr marL="228600" indent="-228600">
              <a:buFont typeface="+mj-lt"/>
              <a:buAutoNum type="arabicPeriod"/>
            </a:pPr>
            <a:r>
              <a:rPr lang="en-US" dirty="0"/>
              <a:t>Your table.</a:t>
            </a:r>
          </a:p>
          <a:p>
            <a:endParaRPr lang="en-US" dirty="0"/>
          </a:p>
          <a:p>
            <a:r>
              <a:rPr lang="en-US" dirty="0"/>
              <a:t>Along the way the milk is tested numerous times to ensure its safety. We simulated testing our milk with food coloring and dish soap. What do you remember about this.</a:t>
            </a:r>
          </a:p>
        </p:txBody>
      </p:sp>
      <p:sp>
        <p:nvSpPr>
          <p:cNvPr id="4" name="Slide Number Placeholder 3"/>
          <p:cNvSpPr>
            <a:spLocks noGrp="1"/>
          </p:cNvSpPr>
          <p:nvPr>
            <p:ph type="sldNum" sz="quarter" idx="5"/>
          </p:nvPr>
        </p:nvSpPr>
        <p:spPr/>
        <p:txBody>
          <a:bodyPr/>
          <a:lstStyle/>
          <a:p>
            <a:fld id="{E0ECC610-5721-6F4D-B2B9-8C66FCE96C21}" type="slidenum">
              <a:rPr lang="en-US" smtClean="0"/>
              <a:t>2</a:t>
            </a:fld>
            <a:endParaRPr lang="en-US"/>
          </a:p>
        </p:txBody>
      </p:sp>
    </p:spTree>
    <p:extLst>
      <p:ext uri="{BB962C8B-B14F-4D97-AF65-F5344CB8AC3E}">
        <p14:creationId xmlns:p14="http://schemas.microsoft.com/office/powerpoint/2010/main" val="25798389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ECC610-5721-6F4D-B2B9-8C66FCE96C21}" type="slidenum">
              <a:rPr lang="en-US" smtClean="0"/>
              <a:t>11</a:t>
            </a:fld>
            <a:endParaRPr lang="en-US"/>
          </a:p>
        </p:txBody>
      </p:sp>
    </p:spTree>
    <p:extLst>
      <p:ext uri="{BB962C8B-B14F-4D97-AF65-F5344CB8AC3E}">
        <p14:creationId xmlns:p14="http://schemas.microsoft.com/office/powerpoint/2010/main" val="6825488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Milk is a mixture of different things. It is made up of</a:t>
            </a:r>
          </a:p>
          <a:p>
            <a:pPr marL="171450" indent="-171450">
              <a:buFont typeface="Arial" panose="020B0604020202020204" pitchFamily="34" charset="0"/>
              <a:buChar char="•"/>
            </a:pPr>
            <a:r>
              <a:rPr lang="en-US" dirty="0"/>
              <a:t>Water </a:t>
            </a:r>
          </a:p>
          <a:p>
            <a:pPr marL="171450" indent="-171450">
              <a:buFont typeface="Arial" panose="020B0604020202020204" pitchFamily="34" charset="0"/>
              <a:buChar char="•"/>
            </a:pPr>
            <a:r>
              <a:rPr lang="en-US" dirty="0"/>
              <a:t>A sugar called lactose</a:t>
            </a:r>
          </a:p>
          <a:p>
            <a:pPr marL="171450" indent="-171450">
              <a:buFont typeface="Arial" panose="020B0604020202020204" pitchFamily="34" charset="0"/>
              <a:buChar char="•"/>
            </a:pPr>
            <a:r>
              <a:rPr lang="en-US" dirty="0"/>
              <a:t>Cream which is the milk fat</a:t>
            </a:r>
          </a:p>
          <a:p>
            <a:pPr marL="171450" indent="-171450">
              <a:buFont typeface="Arial" panose="020B0604020202020204" pitchFamily="34" charset="0"/>
              <a:buChar char="•"/>
            </a:pPr>
            <a:r>
              <a:rPr lang="en-US" dirty="0"/>
              <a:t>Protein and</a:t>
            </a:r>
          </a:p>
          <a:p>
            <a:pPr marL="171450" indent="-171450">
              <a:buFont typeface="Arial" panose="020B0604020202020204" pitchFamily="34" charset="0"/>
              <a:buChar char="•"/>
            </a:pPr>
            <a:r>
              <a:rPr lang="en-US" dirty="0"/>
              <a:t>Minerals</a:t>
            </a:r>
            <a:endParaRPr lang="en-US" sz="1200" b="1"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E0ECC610-5721-6F4D-B2B9-8C66FCE96C21}" type="slidenum">
              <a:rPr lang="en-US" smtClean="0"/>
              <a:t>3</a:t>
            </a:fld>
            <a:endParaRPr lang="en-US"/>
          </a:p>
        </p:txBody>
      </p:sp>
    </p:spTree>
    <p:extLst>
      <p:ext uri="{BB962C8B-B14F-4D97-AF65-F5344CB8AC3E}">
        <p14:creationId xmlns:p14="http://schemas.microsoft.com/office/powerpoint/2010/main" val="1495165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of the things we make from milk uses different components of the milk.</a:t>
            </a:r>
          </a:p>
          <a:p>
            <a:pPr marL="171450" indent="-171450">
              <a:buFont typeface="Arial" panose="020B0604020202020204" pitchFamily="34" charset="0"/>
              <a:buChar char="•"/>
            </a:pPr>
            <a:r>
              <a:rPr lang="en-US" dirty="0"/>
              <a:t>Butter is made from cream or milk fat.</a:t>
            </a:r>
          </a:p>
          <a:p>
            <a:pPr marL="171450" indent="-171450">
              <a:buFont typeface="Arial" panose="020B0604020202020204" pitchFamily="34" charset="0"/>
              <a:buChar char="•"/>
            </a:pPr>
            <a:r>
              <a:rPr lang="en-US" dirty="0"/>
              <a:t>Cheese is made from proteins and cream (fat).</a:t>
            </a:r>
          </a:p>
          <a:p>
            <a:pPr marL="171450" indent="-171450">
              <a:buFont typeface="Arial" panose="020B0604020202020204" pitchFamily="34" charset="0"/>
              <a:buChar char="•"/>
            </a:pPr>
            <a:r>
              <a:rPr lang="en-US" dirty="0"/>
              <a:t>Yogurt is made from the sugars of milk.</a:t>
            </a:r>
          </a:p>
          <a:p>
            <a:pPr marL="171450" indent="-171450">
              <a:buFont typeface="Arial" panose="020B0604020202020204" pitchFamily="34" charset="0"/>
              <a:buChar char="•"/>
            </a:pPr>
            <a:r>
              <a:rPr lang="en-US" dirty="0"/>
              <a:t>Ice Cream is made from the cream or fat of milk.</a:t>
            </a:r>
            <a:endParaRPr lang="en-US" baseline="0" dirty="0"/>
          </a:p>
        </p:txBody>
      </p:sp>
      <p:sp>
        <p:nvSpPr>
          <p:cNvPr id="4" name="Slide Number Placeholder 3"/>
          <p:cNvSpPr>
            <a:spLocks noGrp="1"/>
          </p:cNvSpPr>
          <p:nvPr>
            <p:ph type="sldNum" sz="quarter" idx="5"/>
          </p:nvPr>
        </p:nvSpPr>
        <p:spPr/>
        <p:txBody>
          <a:bodyPr/>
          <a:lstStyle/>
          <a:p>
            <a:fld id="{E0ECC610-5721-6F4D-B2B9-8C66FCE96C21}" type="slidenum">
              <a:rPr lang="en-US" smtClean="0"/>
              <a:t>4</a:t>
            </a:fld>
            <a:endParaRPr lang="en-US"/>
          </a:p>
        </p:txBody>
      </p:sp>
    </p:spTree>
    <p:extLst>
      <p:ext uri="{BB962C8B-B14F-4D97-AF65-F5344CB8AC3E}">
        <p14:creationId xmlns:p14="http://schemas.microsoft.com/office/powerpoint/2010/main" val="2269398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Making Ice Cream is a science that has changed and developed over the years. Food Scientists and Engineers work to create a variety of different types of ice cream. Let’s watch this video to learn more. </a:t>
            </a:r>
          </a:p>
        </p:txBody>
      </p:sp>
      <p:sp>
        <p:nvSpPr>
          <p:cNvPr id="4" name="Slide Number Placeholder 3"/>
          <p:cNvSpPr>
            <a:spLocks noGrp="1"/>
          </p:cNvSpPr>
          <p:nvPr>
            <p:ph type="sldNum" sz="quarter" idx="5"/>
          </p:nvPr>
        </p:nvSpPr>
        <p:spPr/>
        <p:txBody>
          <a:bodyPr/>
          <a:lstStyle/>
          <a:p>
            <a:fld id="{E0ECC610-5721-6F4D-B2B9-8C66FCE96C21}" type="slidenum">
              <a:rPr lang="en-US" smtClean="0"/>
              <a:t>5</a:t>
            </a:fld>
            <a:endParaRPr lang="en-US"/>
          </a:p>
        </p:txBody>
      </p:sp>
    </p:spTree>
    <p:extLst>
      <p:ext uri="{BB962C8B-B14F-4D97-AF65-F5344CB8AC3E}">
        <p14:creationId xmlns:p14="http://schemas.microsoft.com/office/powerpoint/2010/main" val="12699042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youth to reflect on what they saw in the video:</a:t>
            </a:r>
          </a:p>
          <a:p>
            <a:r>
              <a:rPr lang="en-US" dirty="0"/>
              <a:t>	What did they notice about both processes that made ice cream? (both used cream and cold temperatures)</a:t>
            </a:r>
          </a:p>
          <a:p>
            <a:endParaRPr lang="en-US" dirty="0"/>
          </a:p>
          <a:p>
            <a:r>
              <a:rPr lang="en-US" dirty="0"/>
              <a:t>Explain to youth that they are going to make their own ice cream starting with </a:t>
            </a:r>
          </a:p>
          <a:p>
            <a:endParaRPr lang="en-US" dirty="0"/>
          </a:p>
          <a:p>
            <a:r>
              <a:rPr lang="en-US" dirty="0"/>
              <a:t>(1) cream, sugar, and vanilla which they will place into a small </a:t>
            </a:r>
            <a:r>
              <a:rPr lang="en-US" dirty="0" err="1"/>
              <a:t>ziplock</a:t>
            </a:r>
            <a:r>
              <a:rPr lang="en-US" dirty="0"/>
              <a:t> bag. </a:t>
            </a:r>
          </a:p>
          <a:p>
            <a:endParaRPr lang="en-US" dirty="0"/>
          </a:p>
          <a:p>
            <a:r>
              <a:rPr lang="en-US" dirty="0"/>
              <a:t>(2) They are then going to place that in a larger bag with ice and salt (the cold) and mix it to allow it to freeze into ice cream.  This may take up to 10 minutes.</a:t>
            </a:r>
          </a:p>
          <a:p>
            <a:endParaRPr lang="en-US" dirty="0"/>
          </a:p>
          <a:p>
            <a:r>
              <a:rPr lang="en-US" dirty="0"/>
              <a:t>(3) Once the ice cream is made, youth can add toppings to design their own ice cream creations.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E0ECC610-5721-6F4D-B2B9-8C66FCE96C21}" type="slidenum">
              <a:rPr lang="en-US" smtClean="0"/>
              <a:t>6</a:t>
            </a:fld>
            <a:endParaRPr lang="en-US"/>
          </a:p>
        </p:txBody>
      </p:sp>
    </p:spTree>
    <p:extLst>
      <p:ext uri="{BB962C8B-B14F-4D97-AF65-F5344CB8AC3E}">
        <p14:creationId xmlns:p14="http://schemas.microsoft.com/office/powerpoint/2010/main" val="1637223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1EAD6-315D-95EE-A854-5E15C9372F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6FB1E4-3984-78A6-F205-6C4067C1B3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F735D5-A4F5-EC6B-8D1A-23952DA4B9BB}"/>
              </a:ext>
            </a:extLst>
          </p:cNvPr>
          <p:cNvSpPr>
            <a:spLocks noGrp="1"/>
          </p:cNvSpPr>
          <p:nvPr>
            <p:ph type="body" idx="1"/>
          </p:nvPr>
        </p:nvSpPr>
        <p:spPr/>
        <p:txBody>
          <a:bodyPr/>
          <a:lstStyle/>
          <a:p>
            <a:r>
              <a:rPr lang="en-US" dirty="0"/>
              <a:t>Ask youth to reflect on what they saw in the video. </a:t>
            </a:r>
          </a:p>
          <a:p>
            <a:endParaRPr lang="en-US" dirty="0"/>
          </a:p>
          <a:p>
            <a:r>
              <a:rPr lang="en-US" dirty="0"/>
              <a:t>Did they notice that they tested the cream – like talked about in lesson 4?</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5FE9090-B55A-BF12-13AF-BDAA994F9BEC}"/>
              </a:ext>
            </a:extLst>
          </p:cNvPr>
          <p:cNvSpPr>
            <a:spLocks noGrp="1"/>
          </p:cNvSpPr>
          <p:nvPr>
            <p:ph type="sldNum" sz="quarter" idx="5"/>
          </p:nvPr>
        </p:nvSpPr>
        <p:spPr/>
        <p:txBody>
          <a:bodyPr/>
          <a:lstStyle/>
          <a:p>
            <a:fld id="{E0ECC610-5721-6F4D-B2B9-8C66FCE96C21}" type="slidenum">
              <a:rPr lang="en-US" smtClean="0"/>
              <a:t>7</a:t>
            </a:fld>
            <a:endParaRPr lang="en-US"/>
          </a:p>
        </p:txBody>
      </p:sp>
    </p:spTree>
    <p:extLst>
      <p:ext uri="{BB962C8B-B14F-4D97-AF65-F5344CB8AC3E}">
        <p14:creationId xmlns:p14="http://schemas.microsoft.com/office/powerpoint/2010/main" val="5752774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1EAD6-315D-95EE-A854-5E15C9372F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6FB1E4-3984-78A6-F205-6C4067C1B3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F735D5-A4F5-EC6B-8D1A-23952DA4B9BB}"/>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We are starting with </a:t>
            </a:r>
          </a:p>
          <a:p>
            <a:r>
              <a:rPr lang="en-US" sz="1200" kern="1200" dirty="0">
                <a:solidFill>
                  <a:schemeClr val="tx1"/>
                </a:solidFill>
                <a:effectLst/>
                <a:latin typeface="+mn-lt"/>
                <a:ea typeface="+mn-ea"/>
                <a:cs typeface="+mn-cs"/>
              </a:rPr>
              <a:t>(1) cream because cream comes from milk. When whole milk sits the milk separates and the cream all floats to the top. This is because milk</a:t>
            </a:r>
            <a:r>
              <a:rPr lang="en-US" sz="1200" kern="1200" baseline="0" dirty="0">
                <a:solidFill>
                  <a:schemeClr val="tx1"/>
                </a:solidFill>
                <a:effectLst/>
                <a:latin typeface="+mn-lt"/>
                <a:ea typeface="+mn-ea"/>
                <a:cs typeface="+mn-cs"/>
              </a:rPr>
              <a:t> is made of water and fat among other things. Water and fats (oils) don’t mix and over time will separate.  However, the proteins in the cream allow them to be suspended in one another – this is called an emulsion.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(2) As the cream is shaken (churned) the fat molecules begin to stick together. This creates a different type of emulsion – one in which the water is suspended in fat.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(3) Not all the water can be suspended and so you end up with a solid (butter) and liquid (butter milk).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Have</a:t>
            </a:r>
            <a:r>
              <a:rPr lang="en-US" sz="1200" kern="1200" baseline="0" dirty="0">
                <a:solidFill>
                  <a:schemeClr val="tx1"/>
                </a:solidFill>
                <a:effectLst/>
                <a:latin typeface="+mn-lt"/>
                <a:ea typeface="+mn-ea"/>
                <a:cs typeface="+mn-cs"/>
              </a:rPr>
              <a:t> youth examine their substance as they shake (churn) it. It will gradually turn from a liquid to a thick whipping cream. Then a</a:t>
            </a:r>
            <a:r>
              <a:rPr lang="en-US" sz="1200" kern="1200" dirty="0">
                <a:solidFill>
                  <a:schemeClr val="tx1"/>
                </a:solidFill>
                <a:effectLst/>
                <a:latin typeface="+mn-lt"/>
                <a:ea typeface="+mn-ea"/>
                <a:cs typeface="+mn-cs"/>
              </a:rPr>
              <a:t>fter about 10 min the cream in the canister should be easier to shake and the sound will change to be much quieter.  This means the buttermilk has been squeezed out of the butter. Butter goes from the liquid state of cream to the solid state of BUTTER!</a:t>
            </a:r>
          </a:p>
          <a:p>
            <a:endParaRPr lang="en-US" dirty="0"/>
          </a:p>
        </p:txBody>
      </p:sp>
      <p:sp>
        <p:nvSpPr>
          <p:cNvPr id="4" name="Slide Number Placeholder 3">
            <a:extLst>
              <a:ext uri="{FF2B5EF4-FFF2-40B4-BE49-F238E27FC236}">
                <a16:creationId xmlns:a16="http://schemas.microsoft.com/office/drawing/2014/main" id="{B5FE9090-B55A-BF12-13AF-BDAA994F9BEC}"/>
              </a:ext>
            </a:extLst>
          </p:cNvPr>
          <p:cNvSpPr>
            <a:spLocks noGrp="1"/>
          </p:cNvSpPr>
          <p:nvPr>
            <p:ph type="sldNum" sz="quarter" idx="5"/>
          </p:nvPr>
        </p:nvSpPr>
        <p:spPr/>
        <p:txBody>
          <a:bodyPr/>
          <a:lstStyle/>
          <a:p>
            <a:fld id="{E0ECC610-5721-6F4D-B2B9-8C66FCE96C21}" type="slidenum">
              <a:rPr lang="en-US" smtClean="0"/>
              <a:t>8</a:t>
            </a:fld>
            <a:endParaRPr lang="en-US"/>
          </a:p>
        </p:txBody>
      </p:sp>
    </p:spTree>
    <p:extLst>
      <p:ext uri="{BB962C8B-B14F-4D97-AF65-F5344CB8AC3E}">
        <p14:creationId xmlns:p14="http://schemas.microsoft.com/office/powerpoint/2010/main" val="8610841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C7442F-2E82-3CDE-9A88-31DC852CA8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CC45E3-76C9-D169-B481-134EFD0147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3749E1-FAAC-C5A5-70AC-E05A0BA433CC}"/>
              </a:ext>
            </a:extLst>
          </p:cNvPr>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41FDAC2-E764-8516-E9DC-089C3B488FA9}"/>
              </a:ext>
            </a:extLst>
          </p:cNvPr>
          <p:cNvSpPr>
            <a:spLocks noGrp="1"/>
          </p:cNvSpPr>
          <p:nvPr>
            <p:ph type="sldNum" sz="quarter" idx="5"/>
          </p:nvPr>
        </p:nvSpPr>
        <p:spPr/>
        <p:txBody>
          <a:bodyPr/>
          <a:lstStyle/>
          <a:p>
            <a:fld id="{E0ECC610-5721-6F4D-B2B9-8C66FCE96C21}" type="slidenum">
              <a:rPr lang="en-US" smtClean="0"/>
              <a:t>9</a:t>
            </a:fld>
            <a:endParaRPr lang="en-US"/>
          </a:p>
        </p:txBody>
      </p:sp>
    </p:spTree>
    <p:extLst>
      <p:ext uri="{BB962C8B-B14F-4D97-AF65-F5344CB8AC3E}">
        <p14:creationId xmlns:p14="http://schemas.microsoft.com/office/powerpoint/2010/main" val="5987357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ECC610-5721-6F4D-B2B9-8C66FCE96C21}" type="slidenum">
              <a:rPr lang="en-US" smtClean="0"/>
              <a:t>10</a:t>
            </a:fld>
            <a:endParaRPr lang="en-US"/>
          </a:p>
        </p:txBody>
      </p:sp>
    </p:spTree>
    <p:extLst>
      <p:ext uri="{BB962C8B-B14F-4D97-AF65-F5344CB8AC3E}">
        <p14:creationId xmlns:p14="http://schemas.microsoft.com/office/powerpoint/2010/main" val="16222708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hyperlink" Target="http://www.usda.gov/sites/default/files/documents/usda-program-discrimination-complaint-form.pdf" TargetMode="External"/><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hyperlink" Target="http://extension.sdstate.edu/" TargetMode="External"/><Relationship Id="rId4" Type="http://schemas.openxmlformats.org/officeDocument/2006/relationships/hyperlink" Target="mailto:program.intake@usda.gov" TargetMode="External"/></Relationships>
</file>

<file path=ppt/slideLayouts/_rels/slideLayout16.xml.rels><?xml version="1.0" encoding="UTF-8" standalone="yes"?>
<Relationships xmlns="http://schemas.openxmlformats.org/package/2006/relationships"><Relationship Id="rId3" Type="http://schemas.openxmlformats.org/officeDocument/2006/relationships/hyperlink" Target="http://www.usda.gov/sites/default/files/documents/usda-program-discrimination-complaint-form.pdf" TargetMode="External"/><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hyperlink" Target="http://extension.sdstate.edu/" TargetMode="External"/><Relationship Id="rId4" Type="http://schemas.openxmlformats.org/officeDocument/2006/relationships/hyperlink" Target="mailto:program.intake@usda.gov"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AAF67E6-CCD6-D747-2270-B4E8DD113AEC}"/>
              </a:ext>
            </a:extLst>
          </p:cNvPr>
          <p:cNvSpPr>
            <a:spLocks noGrp="1"/>
          </p:cNvSpPr>
          <p:nvPr>
            <p:ph type="pic" sz="quarter" idx="13"/>
          </p:nvPr>
        </p:nvSpPr>
        <p:spPr>
          <a:xfrm>
            <a:off x="7540625" y="0"/>
            <a:ext cx="4651375" cy="6858000"/>
          </a:xfrm>
        </p:spPr>
        <p:txBody>
          <a:bodyPr/>
          <a:lstStyle/>
          <a:p>
            <a:r>
              <a:rPr lang="en-US"/>
              <a:t>Click icon to add picture</a:t>
            </a:r>
          </a:p>
        </p:txBody>
      </p:sp>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10/9/24</a:t>
            </a:fld>
            <a:endParaRPr lang="en-US"/>
          </a:p>
        </p:txBody>
      </p:sp>
      <p:sp>
        <p:nvSpPr>
          <p:cNvPr id="8" name="Rectangle 7">
            <a:extLst>
              <a:ext uri="{FF2B5EF4-FFF2-40B4-BE49-F238E27FC236}">
                <a16:creationId xmlns:a16="http://schemas.microsoft.com/office/drawing/2014/main" id="{37D86063-A8E4-2C0D-5525-7851B244DB2E}"/>
              </a:ext>
            </a:extLst>
          </p:cNvPr>
          <p:cNvSpPr/>
          <p:nvPr userDrawn="1"/>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userDrawn="1"/>
        </p:nvSpPr>
        <p:spPr>
          <a:xfrm>
            <a:off x="268941" y="6225811"/>
            <a:ext cx="7265713" cy="461665"/>
          </a:xfrm>
          <a:prstGeom prst="rect">
            <a:avLst/>
          </a:prstGeom>
          <a:noFill/>
        </p:spPr>
        <p:txBody>
          <a:bodyPr wrap="square" rtlCol="0">
            <a:spAutoFit/>
          </a:bodyPr>
          <a:lstStyle/>
          <a:p>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userDrawn="1"/>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42903574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FC1D7FCC-AB27-A311-98FC-948636DA3A11}"/>
              </a:ext>
            </a:extLst>
          </p:cNvPr>
          <p:cNvCxnSpPr/>
          <p:nvPr userDrawn="1"/>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userDrawn="1"/>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userDrawn="1"/>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02C12917-EF5C-3166-2748-50CC29414D91}"/>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4" name="TextBox 3">
            <a:extLst>
              <a:ext uri="{FF2B5EF4-FFF2-40B4-BE49-F238E27FC236}">
                <a16:creationId xmlns:a16="http://schemas.microsoft.com/office/drawing/2014/main" id="{EA3FD59B-C6FF-0CC9-8371-8345BF3C93F9}"/>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5" name="Title 1">
            <a:extLst>
              <a:ext uri="{FF2B5EF4-FFF2-40B4-BE49-F238E27FC236}">
                <a16:creationId xmlns:a16="http://schemas.microsoft.com/office/drawing/2014/main" id="{A893AA7B-08D4-3F46-BCF2-15550B1EBC77}"/>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6" name="Content Placeholder 5">
            <a:extLst>
              <a:ext uri="{FF2B5EF4-FFF2-40B4-BE49-F238E27FC236}">
                <a16:creationId xmlns:a16="http://schemas.microsoft.com/office/drawing/2014/main" id="{F05EE326-53FF-23D8-3228-796F78111217}"/>
              </a:ext>
            </a:extLst>
          </p:cNvPr>
          <p:cNvSpPr>
            <a:spLocks noGrp="1"/>
          </p:cNvSpPr>
          <p:nvPr>
            <p:ph sz="quarter" idx="10"/>
          </p:nvPr>
        </p:nvSpPr>
        <p:spPr>
          <a:xfrm>
            <a:off x="830263" y="2459038"/>
            <a:ext cx="4530725" cy="379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5">
            <a:extLst>
              <a:ext uri="{FF2B5EF4-FFF2-40B4-BE49-F238E27FC236}">
                <a16:creationId xmlns:a16="http://schemas.microsoft.com/office/drawing/2014/main" id="{45CE2459-12D9-72D3-7040-69175B933D16}"/>
              </a:ext>
            </a:extLst>
          </p:cNvPr>
          <p:cNvSpPr>
            <a:spLocks noGrp="1"/>
          </p:cNvSpPr>
          <p:nvPr>
            <p:ph sz="quarter" idx="11"/>
          </p:nvPr>
        </p:nvSpPr>
        <p:spPr>
          <a:xfrm>
            <a:off x="5715000" y="2459038"/>
            <a:ext cx="4530725" cy="379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75492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userDrawn="1"/>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userDrawn="1"/>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userDrawn="1"/>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70DE9384-0A7A-9A5A-A099-6567C03B45E6}"/>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4" name="TextBox 3">
            <a:extLst>
              <a:ext uri="{FF2B5EF4-FFF2-40B4-BE49-F238E27FC236}">
                <a16:creationId xmlns:a16="http://schemas.microsoft.com/office/drawing/2014/main" id="{E6E49EF7-A9B9-72F0-AB0B-2ECC8FF69E40}"/>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6" name="Content Placeholder 5">
            <a:extLst>
              <a:ext uri="{FF2B5EF4-FFF2-40B4-BE49-F238E27FC236}">
                <a16:creationId xmlns:a16="http://schemas.microsoft.com/office/drawing/2014/main" id="{C1EC404E-24B6-8C9F-0A4E-CD427177C802}"/>
              </a:ext>
            </a:extLst>
          </p:cNvPr>
          <p:cNvSpPr>
            <a:spLocks noGrp="1"/>
          </p:cNvSpPr>
          <p:nvPr>
            <p:ph sz="quarter" idx="10"/>
          </p:nvPr>
        </p:nvSpPr>
        <p:spPr>
          <a:xfrm>
            <a:off x="830263" y="2459038"/>
            <a:ext cx="4530725" cy="379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5">
            <a:extLst>
              <a:ext uri="{FF2B5EF4-FFF2-40B4-BE49-F238E27FC236}">
                <a16:creationId xmlns:a16="http://schemas.microsoft.com/office/drawing/2014/main" id="{87B85852-0846-9F73-589D-D33661D1828A}"/>
              </a:ext>
            </a:extLst>
          </p:cNvPr>
          <p:cNvSpPr>
            <a:spLocks noGrp="1"/>
          </p:cNvSpPr>
          <p:nvPr>
            <p:ph sz="quarter" idx="11"/>
          </p:nvPr>
        </p:nvSpPr>
        <p:spPr>
          <a:xfrm>
            <a:off x="5715000" y="2459038"/>
            <a:ext cx="4530725" cy="379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499934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FC1D7FCC-AB27-A311-98FC-948636DA3A11}"/>
              </a:ext>
            </a:extLst>
          </p:cNvPr>
          <p:cNvCxnSpPr/>
          <p:nvPr userDrawn="1"/>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userDrawn="1"/>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userDrawn="1"/>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27CCFA39-7878-845F-7053-C438866EE1EB}"/>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4" name="TextBox 3">
            <a:extLst>
              <a:ext uri="{FF2B5EF4-FFF2-40B4-BE49-F238E27FC236}">
                <a16:creationId xmlns:a16="http://schemas.microsoft.com/office/drawing/2014/main" id="{A45EDBE8-A190-FA87-7270-7F911DAEAC93}"/>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5" name="Title 1">
            <a:extLst>
              <a:ext uri="{FF2B5EF4-FFF2-40B4-BE49-F238E27FC236}">
                <a16:creationId xmlns:a16="http://schemas.microsoft.com/office/drawing/2014/main" id="{FEAA231A-7FC9-C5F2-8300-26445D3E8A61}"/>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6" name="Content Placeholder 13">
            <a:extLst>
              <a:ext uri="{FF2B5EF4-FFF2-40B4-BE49-F238E27FC236}">
                <a16:creationId xmlns:a16="http://schemas.microsoft.com/office/drawing/2014/main" id="{2DF26A4C-D09D-3D5D-BFF4-6F87A4F4F1F2}"/>
              </a:ext>
            </a:extLst>
          </p:cNvPr>
          <p:cNvSpPr>
            <a:spLocks noGrp="1"/>
          </p:cNvSpPr>
          <p:nvPr>
            <p:ph sz="quarter" idx="10"/>
          </p:nvPr>
        </p:nvSpPr>
        <p:spPr>
          <a:xfrm>
            <a:off x="841375" y="2479675"/>
            <a:ext cx="9164638" cy="3741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55188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cxnSp>
        <p:nvCxnSpPr>
          <p:cNvPr id="11" name="Straight Connector 10">
            <a:extLst>
              <a:ext uri="{FF2B5EF4-FFF2-40B4-BE49-F238E27FC236}">
                <a16:creationId xmlns:a16="http://schemas.microsoft.com/office/drawing/2014/main" id="{FC1D7FCC-AB27-A311-98FC-948636DA3A11}"/>
              </a:ext>
            </a:extLst>
          </p:cNvPr>
          <p:cNvCxnSpPr/>
          <p:nvPr userDrawn="1"/>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userDrawn="1"/>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userDrawn="1"/>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751990BB-1B58-C27A-FDA6-D3597D8D85C2}"/>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4" name="TextBox 3">
            <a:extLst>
              <a:ext uri="{FF2B5EF4-FFF2-40B4-BE49-F238E27FC236}">
                <a16:creationId xmlns:a16="http://schemas.microsoft.com/office/drawing/2014/main" id="{A7C9969A-1071-3639-FBCC-80F23F193DCD}"/>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14" name="Content Placeholder 13">
            <a:extLst>
              <a:ext uri="{FF2B5EF4-FFF2-40B4-BE49-F238E27FC236}">
                <a16:creationId xmlns:a16="http://schemas.microsoft.com/office/drawing/2014/main" id="{55C4C8CA-B172-3ECF-9A76-FE51627758A8}"/>
              </a:ext>
            </a:extLst>
          </p:cNvPr>
          <p:cNvSpPr>
            <a:spLocks noGrp="1"/>
          </p:cNvSpPr>
          <p:nvPr>
            <p:ph sz="quarter" idx="10"/>
          </p:nvPr>
        </p:nvSpPr>
        <p:spPr>
          <a:xfrm>
            <a:off x="841375" y="2479675"/>
            <a:ext cx="9164638" cy="3741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156978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583BC85-5995-CA9D-5B2B-F1E83E3DA7A5}"/>
              </a:ext>
            </a:extLst>
          </p:cNvPr>
          <p:cNvSpPr>
            <a:spLocks noGrp="1"/>
          </p:cNvSpPr>
          <p:nvPr>
            <p:ph type="title"/>
          </p:nvPr>
        </p:nvSpPr>
        <p:spPr>
          <a:xfrm>
            <a:off x="626164" y="809297"/>
            <a:ext cx="9639784" cy="1205037"/>
          </a:xfrm>
        </p:spPr>
        <p:txBody>
          <a:bodyPr/>
          <a:lstStyle>
            <a:lvl1pPr>
              <a:defRPr>
                <a:latin typeface="Palatino" pitchFamily="2" charset="77"/>
                <a:ea typeface="Palatino" pitchFamily="2" charset="77"/>
              </a:defRPr>
            </a:lvl1pPr>
          </a:lstStyle>
          <a:p>
            <a:r>
              <a:rPr lang="en-US" dirty="0">
                <a:solidFill>
                  <a:srgbClr val="0033A0"/>
                </a:solidFill>
                <a:latin typeface="Noto Serif" panose="02020502060505020204" pitchFamily="18" charset="0"/>
                <a:ea typeface="Noto Serif" panose="02020502060505020204" pitchFamily="18" charset="0"/>
                <a:cs typeface="Noto Serif" panose="02020502060505020204" pitchFamily="18" charset="0"/>
              </a:rPr>
              <a:t>Click to edit Master title style</a:t>
            </a:r>
          </a:p>
        </p:txBody>
      </p:sp>
      <p:cxnSp>
        <p:nvCxnSpPr>
          <p:cNvPr id="9" name="Straight Connector 8">
            <a:extLst>
              <a:ext uri="{FF2B5EF4-FFF2-40B4-BE49-F238E27FC236}">
                <a16:creationId xmlns:a16="http://schemas.microsoft.com/office/drawing/2014/main" id="{E081A39A-73A9-1711-68EF-3A9C70C1D7CD}"/>
              </a:ext>
            </a:extLst>
          </p:cNvPr>
          <p:cNvCxnSpPr/>
          <p:nvPr userDrawn="1"/>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D75FCD6D-7E69-C4A8-5DFB-CF225D0EFC46}"/>
              </a:ext>
            </a:extLst>
          </p:cNvPr>
          <p:cNvCxnSpPr>
            <a:cxnSpLocks/>
          </p:cNvCxnSpPr>
          <p:nvPr userDrawn="1"/>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6" name="Picture 15" descr="A blue and yellow logo&#10;&#10;Description automatically generated with medium confidence">
            <a:extLst>
              <a:ext uri="{FF2B5EF4-FFF2-40B4-BE49-F238E27FC236}">
                <a16:creationId xmlns:a16="http://schemas.microsoft.com/office/drawing/2014/main" id="{C5465170-9552-B505-37B1-4B670A908E2E}"/>
              </a:ext>
            </a:extLst>
          </p:cNvPr>
          <p:cNvPicPr>
            <a:picLocks noChangeAspect="1"/>
          </p:cNvPicPr>
          <p:nvPr userDrawn="1"/>
        </p:nvPicPr>
        <p:blipFill>
          <a:blip r:embed="rId2"/>
          <a:stretch>
            <a:fillRect/>
          </a:stretch>
        </p:blipFill>
        <p:spPr>
          <a:xfrm>
            <a:off x="10265952" y="338075"/>
            <a:ext cx="1630813" cy="1052803"/>
          </a:xfrm>
          <a:prstGeom prst="rect">
            <a:avLst/>
          </a:prstGeom>
        </p:spPr>
      </p:pic>
      <p:sp>
        <p:nvSpPr>
          <p:cNvPr id="22" name="Picture Placeholder 21">
            <a:extLst>
              <a:ext uri="{FF2B5EF4-FFF2-40B4-BE49-F238E27FC236}">
                <a16:creationId xmlns:a16="http://schemas.microsoft.com/office/drawing/2014/main" id="{D74EBB09-13F4-B4CA-5833-DE01F36B0D01}"/>
              </a:ext>
            </a:extLst>
          </p:cNvPr>
          <p:cNvSpPr>
            <a:spLocks noGrp="1"/>
          </p:cNvSpPr>
          <p:nvPr>
            <p:ph type="pic" sz="quarter" idx="12"/>
          </p:nvPr>
        </p:nvSpPr>
        <p:spPr>
          <a:xfrm>
            <a:off x="626164" y="2147469"/>
            <a:ext cx="1093788" cy="1116013"/>
          </a:xfrm>
        </p:spPr>
        <p:txBody>
          <a:bodyPr/>
          <a:lstStyle/>
          <a:p>
            <a:r>
              <a:rPr lang="en-US"/>
              <a:t>Click icon to add picture</a:t>
            </a:r>
            <a:endParaRPr lang="en-US" dirty="0"/>
          </a:p>
        </p:txBody>
      </p:sp>
      <p:sp>
        <p:nvSpPr>
          <p:cNvPr id="23" name="Picture Placeholder 21">
            <a:extLst>
              <a:ext uri="{FF2B5EF4-FFF2-40B4-BE49-F238E27FC236}">
                <a16:creationId xmlns:a16="http://schemas.microsoft.com/office/drawing/2014/main" id="{0724FB41-64DA-D76C-92F6-79DBFEED8CA9}"/>
              </a:ext>
            </a:extLst>
          </p:cNvPr>
          <p:cNvSpPr>
            <a:spLocks noGrp="1"/>
          </p:cNvSpPr>
          <p:nvPr>
            <p:ph type="pic" sz="quarter" idx="13"/>
          </p:nvPr>
        </p:nvSpPr>
        <p:spPr>
          <a:xfrm>
            <a:off x="626164" y="3633369"/>
            <a:ext cx="1093788" cy="1116013"/>
          </a:xfrm>
        </p:spPr>
        <p:txBody>
          <a:bodyPr/>
          <a:lstStyle/>
          <a:p>
            <a:r>
              <a:rPr lang="en-US"/>
              <a:t>Click icon to add picture</a:t>
            </a:r>
          </a:p>
        </p:txBody>
      </p:sp>
      <p:sp>
        <p:nvSpPr>
          <p:cNvPr id="24" name="Picture Placeholder 21">
            <a:extLst>
              <a:ext uri="{FF2B5EF4-FFF2-40B4-BE49-F238E27FC236}">
                <a16:creationId xmlns:a16="http://schemas.microsoft.com/office/drawing/2014/main" id="{2B7CF18F-8E0F-6785-D5A9-C535A4035439}"/>
              </a:ext>
            </a:extLst>
          </p:cNvPr>
          <p:cNvSpPr>
            <a:spLocks noGrp="1"/>
          </p:cNvSpPr>
          <p:nvPr>
            <p:ph type="pic" sz="quarter" idx="14"/>
          </p:nvPr>
        </p:nvSpPr>
        <p:spPr>
          <a:xfrm>
            <a:off x="626164" y="5119269"/>
            <a:ext cx="1093788" cy="1116013"/>
          </a:xfrm>
        </p:spPr>
        <p:txBody>
          <a:bodyPr/>
          <a:lstStyle/>
          <a:p>
            <a:r>
              <a:rPr lang="en-US"/>
              <a:t>Click icon to add picture</a:t>
            </a:r>
          </a:p>
        </p:txBody>
      </p:sp>
      <p:sp>
        <p:nvSpPr>
          <p:cNvPr id="2" name="TextBox 1">
            <a:extLst>
              <a:ext uri="{FF2B5EF4-FFF2-40B4-BE49-F238E27FC236}">
                <a16:creationId xmlns:a16="http://schemas.microsoft.com/office/drawing/2014/main" id="{E9AE8379-917B-F1A4-770D-E98BAE1BDA75}"/>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3" name="TextBox 2">
            <a:extLst>
              <a:ext uri="{FF2B5EF4-FFF2-40B4-BE49-F238E27FC236}">
                <a16:creationId xmlns:a16="http://schemas.microsoft.com/office/drawing/2014/main" id="{480B8964-14B9-230F-2932-84AADEA259A8}"/>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11" name="Text Placeholder 10">
            <a:extLst>
              <a:ext uri="{FF2B5EF4-FFF2-40B4-BE49-F238E27FC236}">
                <a16:creationId xmlns:a16="http://schemas.microsoft.com/office/drawing/2014/main" id="{08C4DC42-0B88-B475-3937-83C32849D480}"/>
              </a:ext>
            </a:extLst>
          </p:cNvPr>
          <p:cNvSpPr>
            <a:spLocks noGrp="1"/>
          </p:cNvSpPr>
          <p:nvPr>
            <p:ph type="body" sz="quarter" idx="15"/>
          </p:nvPr>
        </p:nvSpPr>
        <p:spPr>
          <a:xfrm>
            <a:off x="1985963" y="2144713"/>
            <a:ext cx="8293100" cy="1112837"/>
          </a:xfrm>
        </p:spPr>
        <p:txBody>
          <a:bodyPr anchor="ctr"/>
          <a:lstStyle>
            <a:lvl1pPr marL="0" indent="0">
              <a:buNone/>
              <a:defRPr/>
            </a:lvl1pPr>
            <a:lvl2pPr marL="457200" indent="0">
              <a:buNone/>
              <a:defRPr i="1"/>
            </a:lvl2pPr>
          </a:lstStyle>
          <a:p>
            <a:pPr lvl="0"/>
            <a:r>
              <a:rPr lang="en-US" dirty="0"/>
              <a:t>Click to edit Master text styles</a:t>
            </a:r>
          </a:p>
          <a:p>
            <a:pPr lvl="1"/>
            <a:r>
              <a:rPr lang="en-US" dirty="0"/>
              <a:t>Second level</a:t>
            </a:r>
          </a:p>
        </p:txBody>
      </p:sp>
      <p:sp>
        <p:nvSpPr>
          <p:cNvPr id="12" name="Text Placeholder 10">
            <a:extLst>
              <a:ext uri="{FF2B5EF4-FFF2-40B4-BE49-F238E27FC236}">
                <a16:creationId xmlns:a16="http://schemas.microsoft.com/office/drawing/2014/main" id="{7282AE09-CA62-E394-31D0-0B7D9AEDDEED}"/>
              </a:ext>
            </a:extLst>
          </p:cNvPr>
          <p:cNvSpPr>
            <a:spLocks noGrp="1"/>
          </p:cNvSpPr>
          <p:nvPr>
            <p:ph type="body" sz="quarter" idx="16"/>
          </p:nvPr>
        </p:nvSpPr>
        <p:spPr>
          <a:xfrm>
            <a:off x="1985963" y="3657600"/>
            <a:ext cx="8293100" cy="1112837"/>
          </a:xfrm>
        </p:spPr>
        <p:txBody>
          <a:bodyPr anchor="ctr"/>
          <a:lstStyle>
            <a:lvl1pPr marL="0" indent="0">
              <a:buNone/>
              <a:defRPr/>
            </a:lvl1pPr>
            <a:lvl2pPr marL="457200" indent="0">
              <a:buNone/>
              <a:defRPr i="1"/>
            </a:lvl2pPr>
          </a:lstStyle>
          <a:p>
            <a:pPr lvl="0"/>
            <a:r>
              <a:rPr lang="en-US" dirty="0"/>
              <a:t>Click to edit Master text styles</a:t>
            </a:r>
          </a:p>
          <a:p>
            <a:pPr lvl="1"/>
            <a:r>
              <a:rPr lang="en-US" dirty="0"/>
              <a:t>Second level</a:t>
            </a:r>
          </a:p>
        </p:txBody>
      </p:sp>
      <p:sp>
        <p:nvSpPr>
          <p:cNvPr id="13" name="Text Placeholder 10">
            <a:extLst>
              <a:ext uri="{FF2B5EF4-FFF2-40B4-BE49-F238E27FC236}">
                <a16:creationId xmlns:a16="http://schemas.microsoft.com/office/drawing/2014/main" id="{BE65D410-6341-19BC-F807-D2990C85F6A5}"/>
              </a:ext>
            </a:extLst>
          </p:cNvPr>
          <p:cNvSpPr>
            <a:spLocks noGrp="1"/>
          </p:cNvSpPr>
          <p:nvPr>
            <p:ph type="body" sz="quarter" idx="17"/>
          </p:nvPr>
        </p:nvSpPr>
        <p:spPr>
          <a:xfrm>
            <a:off x="1985963" y="5105400"/>
            <a:ext cx="8293100" cy="1112837"/>
          </a:xfrm>
        </p:spPr>
        <p:txBody>
          <a:bodyPr anchor="ctr"/>
          <a:lstStyle>
            <a:lvl1pPr marL="0" indent="0">
              <a:buNone/>
              <a:defRPr/>
            </a:lvl1pPr>
            <a:lvl2pPr marL="457200" indent="0">
              <a:buNone/>
              <a:defRPr i="1"/>
            </a:lvl2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81723175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4EDEE8C-E645-E4E2-C74B-1B97A617B75C}"/>
              </a:ext>
            </a:extLst>
          </p:cNvPr>
          <p:cNvPicPr>
            <a:picLocks noChangeAspect="1"/>
          </p:cNvPicPr>
          <p:nvPr userDrawn="1"/>
        </p:nvPicPr>
        <p:blipFill rotWithShape="1">
          <a:blip r:embed="rId2"/>
          <a:srcRect t="186" b="4560"/>
          <a:stretch/>
        </p:blipFill>
        <p:spPr>
          <a:xfrm>
            <a:off x="0" y="0"/>
            <a:ext cx="12192000" cy="2164485"/>
          </a:xfrm>
          <a:prstGeom prst="rect">
            <a:avLst/>
          </a:prstGeom>
        </p:spPr>
      </p:pic>
      <p:sp>
        <p:nvSpPr>
          <p:cNvPr id="9" name="TextBox 8">
            <a:extLst>
              <a:ext uri="{FF2B5EF4-FFF2-40B4-BE49-F238E27FC236}">
                <a16:creationId xmlns:a16="http://schemas.microsoft.com/office/drawing/2014/main" id="{E6966D48-7ABC-9C07-4DF8-574B1205379E}"/>
              </a:ext>
            </a:extLst>
          </p:cNvPr>
          <p:cNvSpPr txBox="1"/>
          <p:nvPr userDrawn="1"/>
        </p:nvSpPr>
        <p:spPr>
          <a:xfrm>
            <a:off x="371744" y="2322246"/>
            <a:ext cx="11385916" cy="2097353"/>
          </a:xfrm>
          <a:prstGeom prst="rect">
            <a:avLst/>
          </a:prstGeom>
          <a:noFill/>
        </p:spPr>
        <p:txBody>
          <a:bodyPr wrap="square" lIns="0" tIns="0" rIns="0" bIns="0" numCol="1" spcCol="274320" rtlCol="0">
            <a:noAutofit/>
          </a:bodyPr>
          <a:lstStyle/>
          <a:p>
            <a:pPr>
              <a:spcBef>
                <a:spcPts val="901"/>
              </a:spcBef>
            </a:pPr>
            <a:r>
              <a:rPr lang="en-US" sz="1200" dirty="0">
                <a:latin typeface="Arial" panose="020B0604020202020204" pitchFamily="34" charset="0"/>
                <a:cs typeface="Arial" panose="020B0604020202020204" pitchFamily="34" charset="0"/>
              </a:rPr>
              <a:t>In accordance with Federal law and U.S. Department of Agriculture (USDA) civil rights regulations and policies, this institution is prohibited from discriminating on the basis of race, color, national origin, sex, age, disability, and reprisal or retaliation for prior civil rights activity. (Not all prohibited bases apply to all programs.)</a:t>
            </a:r>
          </a:p>
          <a:p>
            <a:pPr>
              <a:spcBef>
                <a:spcPts val="901"/>
              </a:spcBef>
            </a:pPr>
            <a:r>
              <a:rPr lang="en-US" sz="1200" dirty="0">
                <a:latin typeface="Arial" panose="020B0604020202020204" pitchFamily="34" charset="0"/>
                <a:cs typeface="Arial" panose="020B0604020202020204" pitchFamily="34" charset="0"/>
              </a:rPr>
              <a:t>Program information may be made available in languages other than English. Persons with disabilities who require alternative means of communication for program information (e.g., Braille, large print, audiotape, and American Sign Language) should contact the responsible State or local Agency that administers the program or USDA’s TARGET Center at </a:t>
            </a:r>
            <a:r>
              <a:rPr lang="en-US" sz="1200" b="1" dirty="0">
                <a:latin typeface="Arial" panose="020B0604020202020204" pitchFamily="34" charset="0"/>
                <a:cs typeface="Arial" panose="020B0604020202020204" pitchFamily="34" charset="0"/>
              </a:rPr>
              <a:t>(202) 720-2600</a:t>
            </a:r>
            <a:r>
              <a:rPr lang="en-US" sz="1200" dirty="0">
                <a:latin typeface="Arial" panose="020B0604020202020204" pitchFamily="34" charset="0"/>
                <a:cs typeface="Arial" panose="020B0604020202020204" pitchFamily="34" charset="0"/>
              </a:rPr>
              <a:t> (voice and TTY) or contact USDA through the Federal Relay Service at </a:t>
            </a:r>
            <a:r>
              <a:rPr lang="en-US" sz="1200" b="1" dirty="0">
                <a:latin typeface="Arial" panose="020B0604020202020204" pitchFamily="34" charset="0"/>
                <a:cs typeface="Arial" panose="020B0604020202020204" pitchFamily="34" charset="0"/>
              </a:rPr>
              <a:t>(800) 877-8339</a:t>
            </a:r>
            <a:r>
              <a:rPr lang="en-US" sz="1200" dirty="0">
                <a:latin typeface="Arial" panose="020B0604020202020204" pitchFamily="34" charset="0"/>
                <a:cs typeface="Arial" panose="020B0604020202020204" pitchFamily="34" charset="0"/>
              </a:rPr>
              <a:t>.</a:t>
            </a:r>
          </a:p>
          <a:p>
            <a:pPr>
              <a:spcBef>
                <a:spcPts val="901"/>
              </a:spcBef>
            </a:pPr>
            <a:r>
              <a:rPr lang="en-US" sz="1200" dirty="0">
                <a:latin typeface="Arial" panose="020B0604020202020204" pitchFamily="34" charset="0"/>
                <a:cs typeface="Arial" panose="020B0604020202020204" pitchFamily="34" charset="0"/>
              </a:rPr>
              <a:t>To file a program discrimination complaint, a complainant should complete a Form AD-3027, USDA Program Discrimination Complaint Form, which can be obtained online, at </a:t>
            </a:r>
            <a:r>
              <a:rPr lang="en-US" sz="1200" dirty="0">
                <a:latin typeface="Arial" panose="020B0604020202020204" pitchFamily="34" charset="0"/>
                <a:cs typeface="Arial" panose="020B0604020202020204" pitchFamily="34" charset="0"/>
                <a:hlinkClick r:id="rId3"/>
              </a:rPr>
              <a:t>www.usda.gov/sites/default/files/documents/usda-program-discrimination-complaint-form.pdf</a:t>
            </a:r>
            <a:r>
              <a:rPr lang="en-US" sz="1200" dirty="0">
                <a:latin typeface="Arial" panose="020B0604020202020204" pitchFamily="34" charset="0"/>
                <a:cs typeface="Arial" panose="020B0604020202020204" pitchFamily="34" charset="0"/>
              </a:rPr>
              <a:t>, from any USDA office, by calling </a:t>
            </a:r>
            <a:r>
              <a:rPr lang="en-US" sz="1200" b="1" dirty="0">
                <a:latin typeface="Arial" panose="020B0604020202020204" pitchFamily="34" charset="0"/>
                <a:cs typeface="Arial" panose="020B0604020202020204" pitchFamily="34" charset="0"/>
              </a:rPr>
              <a:t>(866) 632-9992</a:t>
            </a:r>
            <a:r>
              <a:rPr lang="en-US" sz="1200" dirty="0">
                <a:latin typeface="Arial" panose="020B0604020202020204" pitchFamily="34" charset="0"/>
                <a:cs typeface="Arial" panose="020B0604020202020204" pitchFamily="34" charset="0"/>
              </a:rPr>
              <a:t>, or by writing a letter addressed to USDA. The letter must contain the complainant’s name, address, telephone number, and a written description of the alleged discriminatory action in sufficient detail to inform the Assistant Secretary for Civil Rights (ASCR) about the nature and date of an alleged civil rights violation. The completed AD-3027 form or letter must be submitted to USDA by:</a:t>
            </a:r>
          </a:p>
        </p:txBody>
      </p:sp>
      <p:sp>
        <p:nvSpPr>
          <p:cNvPr id="10" name="TextBox 9">
            <a:extLst>
              <a:ext uri="{FF2B5EF4-FFF2-40B4-BE49-F238E27FC236}">
                <a16:creationId xmlns:a16="http://schemas.microsoft.com/office/drawing/2014/main" id="{492CBE49-7B06-A9B8-46DB-18C38441BABD}"/>
              </a:ext>
            </a:extLst>
          </p:cNvPr>
          <p:cNvSpPr txBox="1"/>
          <p:nvPr userDrawn="1"/>
        </p:nvSpPr>
        <p:spPr>
          <a:xfrm>
            <a:off x="371744" y="4577360"/>
            <a:ext cx="3506836" cy="967344"/>
          </a:xfrm>
          <a:prstGeom prst="rect">
            <a:avLst/>
          </a:prstGeom>
          <a:noFill/>
        </p:spPr>
        <p:txBody>
          <a:bodyPr wrap="none" rtlCol="0">
            <a:noAutofit/>
          </a:bodyPr>
          <a:lstStyle/>
          <a:p>
            <a:pPr>
              <a:spcBef>
                <a:spcPts val="901"/>
              </a:spcBef>
            </a:pPr>
            <a:r>
              <a:rPr lang="en-US" sz="1200" dirty="0">
                <a:latin typeface="Arial" panose="020B0604020202020204" pitchFamily="34" charset="0"/>
                <a:cs typeface="Arial" panose="020B0604020202020204" pitchFamily="34" charset="0"/>
              </a:rPr>
              <a:t>mail:</a:t>
            </a:r>
          </a:p>
          <a:p>
            <a:pPr>
              <a:spcBef>
                <a:spcPts val="0"/>
              </a:spcBef>
            </a:pPr>
            <a:r>
              <a:rPr lang="en-US" sz="1200" dirty="0">
                <a:latin typeface="Arial" panose="020B0604020202020204" pitchFamily="34" charset="0"/>
                <a:cs typeface="Arial" panose="020B0604020202020204" pitchFamily="34" charset="0"/>
              </a:rPr>
              <a:t>U.S. Department of Agriculture</a:t>
            </a:r>
          </a:p>
          <a:p>
            <a:pPr>
              <a:spcBef>
                <a:spcPts val="0"/>
              </a:spcBef>
            </a:pPr>
            <a:r>
              <a:rPr lang="en-US" sz="1200" dirty="0">
                <a:latin typeface="Arial" panose="020B0604020202020204" pitchFamily="34" charset="0"/>
                <a:cs typeface="Arial" panose="020B0604020202020204" pitchFamily="34" charset="0"/>
              </a:rPr>
              <a:t>Office of the Assistant Secretary for Civil Rights</a:t>
            </a:r>
          </a:p>
          <a:p>
            <a:pPr>
              <a:spcBef>
                <a:spcPts val="0"/>
              </a:spcBef>
            </a:pPr>
            <a:r>
              <a:rPr lang="en-US" sz="1200" dirty="0">
                <a:latin typeface="Arial" panose="020B0604020202020204" pitchFamily="34" charset="0"/>
                <a:cs typeface="Arial" panose="020B0604020202020204" pitchFamily="34" charset="0"/>
              </a:rPr>
              <a:t>1400 Independence Avenue, SW</a:t>
            </a:r>
          </a:p>
          <a:p>
            <a:pPr>
              <a:spcBef>
                <a:spcPts val="0"/>
              </a:spcBef>
            </a:pPr>
            <a:r>
              <a:rPr lang="en-US" sz="1200" dirty="0">
                <a:latin typeface="Arial" panose="020B0604020202020204" pitchFamily="34" charset="0"/>
                <a:cs typeface="Arial" panose="020B0604020202020204" pitchFamily="34" charset="0"/>
              </a:rPr>
              <a:t>Washington, D.C. 20250-9410; or</a:t>
            </a:r>
          </a:p>
        </p:txBody>
      </p:sp>
      <p:sp>
        <p:nvSpPr>
          <p:cNvPr id="11" name="TextBox 10">
            <a:extLst>
              <a:ext uri="{FF2B5EF4-FFF2-40B4-BE49-F238E27FC236}">
                <a16:creationId xmlns:a16="http://schemas.microsoft.com/office/drawing/2014/main" id="{9E143A7D-555B-EF0B-E14C-CF8FF84D3815}"/>
              </a:ext>
            </a:extLst>
          </p:cNvPr>
          <p:cNvSpPr txBox="1"/>
          <p:nvPr userDrawn="1"/>
        </p:nvSpPr>
        <p:spPr>
          <a:xfrm>
            <a:off x="4494243" y="4577361"/>
            <a:ext cx="3272605" cy="967344"/>
          </a:xfrm>
          <a:prstGeom prst="rect">
            <a:avLst/>
          </a:prstGeom>
          <a:noFill/>
        </p:spPr>
        <p:txBody>
          <a:bodyPr wrap="none" rtlCol="0">
            <a:noAutofit/>
          </a:bodyPr>
          <a:lstStyle/>
          <a:p>
            <a:pPr>
              <a:spcBef>
                <a:spcPts val="901"/>
              </a:spcBef>
            </a:pPr>
            <a:r>
              <a:rPr lang="en-US" sz="1200" dirty="0">
                <a:latin typeface="Arial" panose="020B0604020202020204" pitchFamily="34" charset="0"/>
                <a:cs typeface="Arial" panose="020B0604020202020204" pitchFamily="34" charset="0"/>
              </a:rPr>
              <a:t>fax:</a:t>
            </a:r>
          </a:p>
          <a:p>
            <a:pPr>
              <a:spcBef>
                <a:spcPts val="0"/>
              </a:spcBef>
            </a:pPr>
            <a:r>
              <a:rPr lang="en-US" sz="1200" dirty="0">
                <a:latin typeface="Arial" panose="020B0604020202020204" pitchFamily="34" charset="0"/>
                <a:cs typeface="Arial" panose="020B0604020202020204" pitchFamily="34" charset="0"/>
              </a:rPr>
              <a:t>(833) 256-1665 or (202) 690-7442;</a:t>
            </a:r>
          </a:p>
        </p:txBody>
      </p:sp>
      <p:sp>
        <p:nvSpPr>
          <p:cNvPr id="12" name="TextBox 11">
            <a:extLst>
              <a:ext uri="{FF2B5EF4-FFF2-40B4-BE49-F238E27FC236}">
                <a16:creationId xmlns:a16="http://schemas.microsoft.com/office/drawing/2014/main" id="{674A25C5-669E-E356-1140-C1B37AE7B138}"/>
              </a:ext>
            </a:extLst>
          </p:cNvPr>
          <p:cNvSpPr txBox="1"/>
          <p:nvPr userDrawn="1"/>
        </p:nvSpPr>
        <p:spPr>
          <a:xfrm>
            <a:off x="8313422" y="4513924"/>
            <a:ext cx="3272605" cy="1030780"/>
          </a:xfrm>
          <a:prstGeom prst="rect">
            <a:avLst/>
          </a:prstGeom>
          <a:noFill/>
        </p:spPr>
        <p:txBody>
          <a:bodyPr wrap="none" rtlCol="0">
            <a:noAutofit/>
          </a:bodyPr>
          <a:lstStyle/>
          <a:p>
            <a:pPr>
              <a:spcBef>
                <a:spcPts val="901"/>
              </a:spcBef>
            </a:pPr>
            <a:r>
              <a:rPr lang="en-US" sz="1200" dirty="0">
                <a:latin typeface="Arial" panose="020B0604020202020204" pitchFamily="34" charset="0"/>
                <a:cs typeface="Arial" panose="020B0604020202020204" pitchFamily="34" charset="0"/>
              </a:rPr>
              <a:t>email:</a:t>
            </a:r>
          </a:p>
          <a:p>
            <a:pPr>
              <a:spcBef>
                <a:spcPts val="0"/>
              </a:spcBef>
            </a:pPr>
            <a:r>
              <a:rPr lang="en-US" sz="1200" dirty="0">
                <a:latin typeface="Arial" panose="020B0604020202020204" pitchFamily="34" charset="0"/>
                <a:cs typeface="Arial" panose="020B0604020202020204" pitchFamily="34" charset="0"/>
                <a:hlinkClick r:id="rId4"/>
              </a:rPr>
              <a:t>program.intake@usda.gov</a:t>
            </a:r>
            <a:r>
              <a:rPr lang="en-US" sz="1200" dirty="0">
                <a:latin typeface="Arial" panose="020B0604020202020204" pitchFamily="34" charset="0"/>
                <a:cs typeface="Arial" panose="020B0604020202020204" pitchFamily="34" charset="0"/>
              </a:rPr>
              <a:t>.</a:t>
            </a:r>
          </a:p>
          <a:p>
            <a:pPr marL="0" marR="0" lvl="0" indent="0" algn="l" defTabSz="1226234"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1226234"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This institution is an equal opportunity provider.</a:t>
            </a:r>
          </a:p>
        </p:txBody>
      </p:sp>
      <p:sp>
        <p:nvSpPr>
          <p:cNvPr id="13" name="TextBox 12">
            <a:extLst>
              <a:ext uri="{FF2B5EF4-FFF2-40B4-BE49-F238E27FC236}">
                <a16:creationId xmlns:a16="http://schemas.microsoft.com/office/drawing/2014/main" id="{ADBEBC99-00BC-2E59-D915-3DFFD3443160}"/>
              </a:ext>
            </a:extLst>
          </p:cNvPr>
          <p:cNvSpPr txBox="1"/>
          <p:nvPr userDrawn="1"/>
        </p:nvSpPr>
        <p:spPr>
          <a:xfrm>
            <a:off x="371744" y="6027420"/>
            <a:ext cx="11385916" cy="595068"/>
          </a:xfrm>
          <a:prstGeom prst="rect">
            <a:avLst/>
          </a:prstGeom>
          <a:noFill/>
        </p:spPr>
        <p:txBody>
          <a:bodyPr wrap="square" lIns="0" tIns="0" rIns="0" bIns="0" rtlCol="0">
            <a:noAutofit/>
          </a:bodyPr>
          <a:lstStyle/>
          <a:p>
            <a:r>
              <a:rPr lang="en-US" sz="1100" b="0" i="0" dirty="0">
                <a:solidFill>
                  <a:schemeClr val="tx1"/>
                </a:solidFill>
                <a:latin typeface="Arial" panose="020B0604020202020204" pitchFamily="34" charset="0"/>
                <a:ea typeface="Univers 45 Light" charset="0"/>
                <a:cs typeface="Arial" panose="020B0604020202020204" pitchFamily="34" charset="0"/>
              </a:rPr>
              <a:t>SDSU Extension</a:t>
            </a:r>
            <a:r>
              <a:rPr lang="en-US" sz="1100" b="0" i="0" baseline="0" dirty="0">
                <a:solidFill>
                  <a:schemeClr val="tx1"/>
                </a:solidFill>
                <a:latin typeface="Arial" panose="020B0604020202020204" pitchFamily="34" charset="0"/>
                <a:ea typeface="Univers 45 Light" charset="0"/>
                <a:cs typeface="Arial" panose="020B0604020202020204" pitchFamily="34" charset="0"/>
              </a:rPr>
              <a:t> is an equal opportunity provider and employer in accordance with the non-discrimination policies of South Dakota State University, the South Dakota Board of Regents and the United States Department of Agriculture.</a:t>
            </a:r>
          </a:p>
          <a:p>
            <a:pPr>
              <a:spcBef>
                <a:spcPts val="601"/>
              </a:spcBef>
            </a:pPr>
            <a:r>
              <a:rPr lang="en-US" sz="1100" b="0" i="0" baseline="0" dirty="0">
                <a:solidFill>
                  <a:schemeClr val="tx1"/>
                </a:solidFill>
                <a:latin typeface="Arial" panose="020B0604020202020204" pitchFamily="34" charset="0"/>
                <a:ea typeface="Univers 45 Light" charset="0"/>
                <a:cs typeface="Arial" panose="020B0604020202020204" pitchFamily="34" charset="0"/>
              </a:rPr>
              <a:t>Learn more at </a:t>
            </a:r>
            <a:r>
              <a:rPr lang="en-US" sz="1100" b="0" i="0" baseline="0" dirty="0" err="1">
                <a:solidFill>
                  <a:schemeClr val="tx1"/>
                </a:solidFill>
                <a:latin typeface="Arial" panose="020B0604020202020204" pitchFamily="34" charset="0"/>
                <a:ea typeface="Univers 45 Light" charset="0"/>
                <a:cs typeface="Arial" panose="020B0604020202020204" pitchFamily="34" charset="0"/>
                <a:hlinkClick r:id="rId5">
                  <a:extLst>
                    <a:ext uri="{A12FA001-AC4F-418D-AE19-62706E023703}">
                      <ahyp:hlinkClr xmlns:ahyp="http://schemas.microsoft.com/office/drawing/2018/hyperlinkcolor" val="tx"/>
                    </a:ext>
                  </a:extLst>
                </a:hlinkClick>
              </a:rPr>
              <a:t>extension.sdstate.edu</a:t>
            </a:r>
            <a:r>
              <a:rPr lang="en-US" sz="1100" b="0" i="0" baseline="0" dirty="0">
                <a:solidFill>
                  <a:schemeClr val="tx1"/>
                </a:solidFill>
                <a:latin typeface="Arial" panose="020B0604020202020204" pitchFamily="34" charset="0"/>
                <a:ea typeface="Univers 45 Light" charset="0"/>
                <a:cs typeface="Arial" panose="020B0604020202020204" pitchFamily="34" charset="0"/>
              </a:rPr>
              <a:t>.</a:t>
            </a:r>
            <a:endParaRPr lang="en-US" sz="1100" b="0" i="0" dirty="0">
              <a:solidFill>
                <a:schemeClr val="tx1"/>
              </a:solidFill>
              <a:latin typeface="Arial" panose="020B0604020202020204" pitchFamily="34" charset="0"/>
              <a:ea typeface="Univers 45 Light" charset="0"/>
              <a:cs typeface="Arial" panose="020B0604020202020204" pitchFamily="34" charset="0"/>
            </a:endParaRPr>
          </a:p>
        </p:txBody>
      </p:sp>
    </p:spTree>
    <p:extLst>
      <p:ext uri="{BB962C8B-B14F-4D97-AF65-F5344CB8AC3E}">
        <p14:creationId xmlns:p14="http://schemas.microsoft.com/office/powerpoint/2010/main" val="3954293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636F5F8-B895-7B36-83F2-6CAAE45F2FD2}"/>
              </a:ext>
            </a:extLst>
          </p:cNvPr>
          <p:cNvPicPr>
            <a:picLocks noChangeAspect="1"/>
          </p:cNvPicPr>
          <p:nvPr userDrawn="1"/>
        </p:nvPicPr>
        <p:blipFill rotWithShape="1">
          <a:blip r:embed="rId2"/>
          <a:srcRect t="186" b="4560"/>
          <a:stretch/>
        </p:blipFill>
        <p:spPr>
          <a:xfrm>
            <a:off x="0" y="0"/>
            <a:ext cx="12192000" cy="2164485"/>
          </a:xfrm>
          <a:prstGeom prst="rect">
            <a:avLst/>
          </a:prstGeom>
        </p:spPr>
      </p:pic>
      <p:sp>
        <p:nvSpPr>
          <p:cNvPr id="9" name="TextBox 8">
            <a:extLst>
              <a:ext uri="{FF2B5EF4-FFF2-40B4-BE49-F238E27FC236}">
                <a16:creationId xmlns:a16="http://schemas.microsoft.com/office/drawing/2014/main" id="{8A264F52-68CA-D93F-70A1-834834D7EBC0}"/>
              </a:ext>
            </a:extLst>
          </p:cNvPr>
          <p:cNvSpPr txBox="1"/>
          <p:nvPr userDrawn="1"/>
        </p:nvSpPr>
        <p:spPr>
          <a:xfrm>
            <a:off x="371744" y="2410980"/>
            <a:ext cx="11385916" cy="2308504"/>
          </a:xfrm>
          <a:prstGeom prst="rect">
            <a:avLst/>
          </a:prstGeom>
          <a:noFill/>
        </p:spPr>
        <p:txBody>
          <a:bodyPr wrap="square" lIns="0" tIns="0" rIns="0" bIns="0" numCol="1" spcCol="274320" rtlCol="0">
            <a:noAutofit/>
          </a:bodyPr>
          <a:lstStyle/>
          <a:p>
            <a:pPr algn="l">
              <a:spcBef>
                <a:spcPts val="901"/>
              </a:spcBef>
            </a:pPr>
            <a:r>
              <a:rPr lang="en-US" sz="1100" dirty="0" err="1">
                <a:latin typeface="Arial" panose="020B0604020202020204" pitchFamily="34" charset="0"/>
                <a:cs typeface="Arial" panose="020B0604020202020204" pitchFamily="34" charset="0"/>
              </a:rPr>
              <a:t>Conforme</a:t>
            </a:r>
            <a:r>
              <a:rPr lang="en-US" sz="1100" dirty="0">
                <a:latin typeface="Arial" panose="020B0604020202020204" pitchFamily="34" charset="0"/>
                <a:cs typeface="Arial" panose="020B0604020202020204" pitchFamily="34" charset="0"/>
              </a:rPr>
              <a:t> a la ley federal y las </a:t>
            </a:r>
            <a:r>
              <a:rPr lang="en-US" sz="1100" dirty="0" err="1">
                <a:latin typeface="Arial" panose="020B0604020202020204" pitchFamily="34" charset="0"/>
                <a:cs typeface="Arial" panose="020B0604020202020204" pitchFamily="34" charset="0"/>
              </a:rPr>
              <a:t>políticas</a:t>
            </a:r>
            <a:r>
              <a:rPr lang="en-US" sz="1100" dirty="0">
                <a:latin typeface="Arial" panose="020B0604020202020204" pitchFamily="34" charset="0"/>
                <a:cs typeface="Arial" panose="020B0604020202020204" pitchFamily="34" charset="0"/>
              </a:rPr>
              <a:t> y </a:t>
            </a:r>
            <a:r>
              <a:rPr lang="en-US" sz="1100" dirty="0" err="1">
                <a:latin typeface="Arial" panose="020B0604020202020204" pitchFamily="34" charset="0"/>
                <a:cs typeface="Arial" panose="020B0604020202020204" pitchFamily="34" charset="0"/>
              </a:rPr>
              <a:t>regulaciones</a:t>
            </a:r>
            <a:r>
              <a:rPr lang="en-US" sz="1100" dirty="0">
                <a:latin typeface="Arial" panose="020B0604020202020204" pitchFamily="34" charset="0"/>
                <a:cs typeface="Arial" panose="020B0604020202020204" pitchFamily="34" charset="0"/>
              </a:rPr>
              <a:t> de derechos </a:t>
            </a:r>
            <a:r>
              <a:rPr lang="en-US" sz="1100" dirty="0" err="1">
                <a:latin typeface="Arial" panose="020B0604020202020204" pitchFamily="34" charset="0"/>
                <a:cs typeface="Arial" panose="020B0604020202020204" pitchFamily="34" charset="0"/>
              </a:rPr>
              <a:t>civiles</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Departamento</a:t>
            </a:r>
            <a:r>
              <a:rPr lang="en-US" sz="1100" dirty="0">
                <a:latin typeface="Arial" panose="020B0604020202020204" pitchFamily="34" charset="0"/>
                <a:cs typeface="Arial" panose="020B0604020202020204" pitchFamily="34" charset="0"/>
              </a:rPr>
              <a:t> de Agricultura de los </a:t>
            </a:r>
            <a:r>
              <a:rPr lang="en-US" sz="1100" dirty="0" err="1">
                <a:latin typeface="Arial" panose="020B0604020202020204" pitchFamily="34" charset="0"/>
                <a:cs typeface="Arial" panose="020B0604020202020204" pitchFamily="34" charset="0"/>
              </a:rPr>
              <a:t>Estados</a:t>
            </a:r>
            <a:r>
              <a:rPr lang="en-US" sz="1100" dirty="0">
                <a:latin typeface="Arial" panose="020B0604020202020204" pitchFamily="34" charset="0"/>
                <a:cs typeface="Arial" panose="020B0604020202020204" pitchFamily="34" charset="0"/>
              </a:rPr>
              <a:t> Unidos (USDA), </a:t>
            </a:r>
            <a:r>
              <a:rPr lang="en-US" sz="1100" dirty="0" err="1">
                <a:latin typeface="Arial" panose="020B0604020202020204" pitchFamily="34" charset="0"/>
                <a:cs typeface="Arial" panose="020B0604020202020204" pitchFamily="34" charset="0"/>
              </a:rPr>
              <a:t>esta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institución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tiene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prohibido</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discriminar</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motivos</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raza</a:t>
            </a:r>
            <a:r>
              <a:rPr lang="en-US" sz="1100" dirty="0">
                <a:latin typeface="Arial" panose="020B0604020202020204" pitchFamily="34" charset="0"/>
                <a:cs typeface="Arial" panose="020B0604020202020204" pitchFamily="34" charset="0"/>
              </a:rPr>
              <a:t>, color, </a:t>
            </a:r>
            <a:r>
              <a:rPr lang="en-US" sz="1100" dirty="0" err="1">
                <a:latin typeface="Arial" panose="020B0604020202020204" pitchFamily="34" charset="0"/>
                <a:cs typeface="Arial" panose="020B0604020202020204" pitchFamily="34" charset="0"/>
              </a:rPr>
              <a:t>origen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nacional</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sexo</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edad</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discapacidad</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venganza</a:t>
            </a:r>
            <a:r>
              <a:rPr lang="en-US" sz="1100" dirty="0">
                <a:latin typeface="Arial" panose="020B0604020202020204" pitchFamily="34" charset="0"/>
                <a:cs typeface="Arial" panose="020B0604020202020204" pitchFamily="34" charset="0"/>
              </a:rPr>
              <a:t> o </a:t>
            </a:r>
            <a:r>
              <a:rPr lang="en-US" sz="1100" dirty="0" err="1">
                <a:latin typeface="Arial" panose="020B0604020202020204" pitchFamily="34" charset="0"/>
                <a:cs typeface="Arial" panose="020B0604020202020204" pitchFamily="34" charset="0"/>
              </a:rPr>
              <a:t>represalia</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actividades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realizadas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pasado</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relacionadas</a:t>
            </a:r>
            <a:r>
              <a:rPr lang="en-US" sz="1100" dirty="0">
                <a:latin typeface="Arial" panose="020B0604020202020204" pitchFamily="34" charset="0"/>
                <a:cs typeface="Arial" panose="020B0604020202020204" pitchFamily="34" charset="0"/>
              </a:rPr>
              <a:t> con los derechos </a:t>
            </a:r>
            <a:r>
              <a:rPr lang="en-US" sz="1100" dirty="0" err="1">
                <a:latin typeface="Arial" panose="020B0604020202020204" pitchFamily="34" charset="0"/>
                <a:cs typeface="Arial" panose="020B0604020202020204" pitchFamily="34" charset="0"/>
              </a:rPr>
              <a:t>civiles</a:t>
            </a:r>
            <a:r>
              <a:rPr lang="en-US" sz="1100" dirty="0">
                <a:latin typeface="Arial" panose="020B0604020202020204" pitchFamily="34" charset="0"/>
                <a:cs typeface="Arial" panose="020B0604020202020204" pitchFamily="34" charset="0"/>
              </a:rPr>
              <a:t> (no </a:t>
            </a:r>
            <a:r>
              <a:rPr lang="en-US" sz="1100" dirty="0" err="1">
                <a:latin typeface="Arial" panose="020B0604020202020204" pitchFamily="34" charset="0"/>
                <a:cs typeface="Arial" panose="020B0604020202020204" pitchFamily="34" charset="0"/>
              </a:rPr>
              <a:t>todos</a:t>
            </a:r>
            <a:r>
              <a:rPr lang="en-US" sz="1100" dirty="0">
                <a:latin typeface="Arial" panose="020B0604020202020204" pitchFamily="34" charset="0"/>
                <a:cs typeface="Arial" panose="020B0604020202020204" pitchFamily="34" charset="0"/>
              </a:rPr>
              <a:t> los </a:t>
            </a:r>
            <a:r>
              <a:rPr lang="en-US" sz="1100" dirty="0" err="1">
                <a:latin typeface="Arial" panose="020B0604020202020204" pitchFamily="34" charset="0"/>
                <a:cs typeface="Arial" panose="020B0604020202020204" pitchFamily="34" charset="0"/>
              </a:rPr>
              <a:t>principios</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prohibición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aplican</a:t>
            </a:r>
            <a:r>
              <a:rPr lang="en-US" sz="1100" dirty="0">
                <a:latin typeface="Arial" panose="020B0604020202020204" pitchFamily="34" charset="0"/>
                <a:cs typeface="Arial" panose="020B0604020202020204" pitchFamily="34" charset="0"/>
              </a:rPr>
              <a:t> a </a:t>
            </a:r>
            <a:r>
              <a:rPr lang="en-US" sz="1100" dirty="0" err="1">
                <a:latin typeface="Arial" panose="020B0604020202020204" pitchFamily="34" charset="0"/>
                <a:cs typeface="Arial" panose="020B0604020202020204" pitchFamily="34" charset="0"/>
              </a:rPr>
              <a:t>todos</a:t>
            </a:r>
            <a:r>
              <a:rPr lang="en-US" sz="1100" dirty="0">
                <a:latin typeface="Arial" panose="020B0604020202020204" pitchFamily="34" charset="0"/>
                <a:cs typeface="Arial" panose="020B0604020202020204" pitchFamily="34" charset="0"/>
              </a:rPr>
              <a:t> los </a:t>
            </a:r>
            <a:r>
              <a:rPr lang="en-US" sz="1100" dirty="0" err="1">
                <a:latin typeface="Arial" panose="020B0604020202020204" pitchFamily="34" charset="0"/>
                <a:cs typeface="Arial" panose="020B0604020202020204" pitchFamily="34" charset="0"/>
              </a:rPr>
              <a:t>programas</a:t>
            </a:r>
            <a:r>
              <a:rPr lang="en-US" sz="1100" dirty="0">
                <a:latin typeface="Arial" panose="020B0604020202020204" pitchFamily="34" charset="0"/>
                <a:cs typeface="Arial" panose="020B0604020202020204" pitchFamily="34" charset="0"/>
              </a:rPr>
              <a:t>).</a:t>
            </a:r>
          </a:p>
          <a:p>
            <a:pPr algn="l">
              <a:spcBef>
                <a:spcPts val="901"/>
              </a:spcBef>
            </a:pPr>
            <a:r>
              <a:rPr lang="en-US" sz="1100" dirty="0">
                <a:latin typeface="Arial" panose="020B0604020202020204" pitchFamily="34" charset="0"/>
                <a:cs typeface="Arial" panose="020B0604020202020204" pitchFamily="34" charset="0"/>
              </a:rPr>
              <a:t>La </a:t>
            </a:r>
            <a:r>
              <a:rPr lang="en-US" sz="1100" dirty="0" err="1">
                <a:latin typeface="Arial" panose="020B0604020202020204" pitchFamily="34" charset="0"/>
                <a:cs typeface="Arial" panose="020B0604020202020204" pitchFamily="34" charset="0"/>
              </a:rPr>
              <a:t>información</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puede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estar</a:t>
            </a:r>
            <a:r>
              <a:rPr lang="en-US" sz="1100" dirty="0">
                <a:latin typeface="Arial" panose="020B0604020202020204" pitchFamily="34" charset="0"/>
                <a:cs typeface="Arial" panose="020B0604020202020204" pitchFamily="34" charset="0"/>
              </a:rPr>
              <a:t> disponible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otros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idiomas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además</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inglés</a:t>
            </a:r>
            <a:r>
              <a:rPr lang="en-US" sz="1100" dirty="0">
                <a:latin typeface="Arial" panose="020B0604020202020204" pitchFamily="34" charset="0"/>
                <a:cs typeface="Arial" panose="020B0604020202020204" pitchFamily="34" charset="0"/>
              </a:rPr>
              <a:t>. Las personas con </a:t>
            </a:r>
            <a:r>
              <a:rPr lang="en-US" sz="1100" dirty="0" err="1">
                <a:latin typeface="Arial" panose="020B0604020202020204" pitchFamily="34" charset="0"/>
                <a:cs typeface="Arial" panose="020B0604020202020204" pitchFamily="34" charset="0"/>
              </a:rPr>
              <a:t>discapacidades</a:t>
            </a:r>
            <a:r>
              <a:rPr lang="en-US" sz="1100" dirty="0">
                <a:latin typeface="Arial" panose="020B0604020202020204" pitchFamily="34" charset="0"/>
                <a:cs typeface="Arial" panose="020B0604020202020204" pitchFamily="34" charset="0"/>
              </a:rPr>
              <a:t> que </a:t>
            </a:r>
            <a:r>
              <a:rPr lang="en-US" sz="1100" dirty="0" err="1">
                <a:latin typeface="Arial" panose="020B0604020202020204" pitchFamily="34" charset="0"/>
                <a:cs typeface="Arial" panose="020B0604020202020204" pitchFamily="34" charset="0"/>
              </a:rPr>
              <a:t>requieran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medios</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comunicación</a:t>
            </a:r>
            <a:r>
              <a:rPr lang="en-US" sz="1100" dirty="0">
                <a:latin typeface="Arial" panose="020B0604020202020204" pitchFamily="34" charset="0"/>
                <a:cs typeface="Arial" panose="020B0604020202020204" pitchFamily="34" charset="0"/>
              </a:rPr>
              <a:t> alternativos para </a:t>
            </a:r>
            <a:r>
              <a:rPr lang="en-US" sz="1100" dirty="0" err="1">
                <a:latin typeface="Arial" panose="020B0604020202020204" pitchFamily="34" charset="0"/>
                <a:cs typeface="Arial" panose="020B0604020202020204" pitchFamily="34" charset="0"/>
              </a:rPr>
              <a:t>obtener</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información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sobre</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ejemplo</a:t>
            </a:r>
            <a:r>
              <a:rPr lang="en-US" sz="1100" dirty="0">
                <a:latin typeface="Arial" panose="020B0604020202020204" pitchFamily="34" charset="0"/>
                <a:cs typeface="Arial" panose="020B0604020202020204" pitchFamily="34" charset="0"/>
              </a:rPr>
              <a:t>, Braille, </a:t>
            </a:r>
            <a:r>
              <a:rPr lang="en-US" sz="1100" dirty="0" err="1">
                <a:latin typeface="Arial" panose="020B0604020202020204" pitchFamily="34" charset="0"/>
                <a:cs typeface="Arial" panose="020B0604020202020204" pitchFamily="34" charset="0"/>
              </a:rPr>
              <a:t>letra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agrandada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grabación</a:t>
            </a:r>
            <a:r>
              <a:rPr lang="en-US" sz="1100" dirty="0">
                <a:latin typeface="Arial" panose="020B0604020202020204" pitchFamily="34" charset="0"/>
                <a:cs typeface="Arial" panose="020B0604020202020204" pitchFamily="34" charset="0"/>
              </a:rPr>
              <a:t> de audio y </a:t>
            </a:r>
            <a:r>
              <a:rPr lang="en-US" sz="1100" dirty="0" err="1">
                <a:latin typeface="Arial" panose="020B0604020202020204" pitchFamily="34" charset="0"/>
                <a:cs typeface="Arial" panose="020B0604020202020204" pitchFamily="34" charset="0"/>
              </a:rPr>
              <a:t>lenguaje</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señas</a:t>
            </a:r>
            <a:r>
              <a:rPr lang="en-US" sz="1100" dirty="0">
                <a:latin typeface="Arial" panose="020B0604020202020204" pitchFamily="34" charset="0"/>
                <a:cs typeface="Arial" panose="020B0604020202020204" pitchFamily="34" charset="0"/>
              </a:rPr>
              <a:t> americano) </a:t>
            </a:r>
            <a:r>
              <a:rPr lang="en-US" sz="1100" dirty="0" err="1">
                <a:latin typeface="Arial" panose="020B0604020202020204" pitchFamily="34" charset="0"/>
                <a:cs typeface="Arial" panose="020B0604020202020204" pitchFamily="34" charset="0"/>
              </a:rPr>
              <a:t>deben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comunicarse</a:t>
            </a:r>
            <a:r>
              <a:rPr lang="en-US" sz="1100" dirty="0">
                <a:latin typeface="Arial" panose="020B0604020202020204" pitchFamily="34" charset="0"/>
                <a:cs typeface="Arial" panose="020B0604020202020204" pitchFamily="34" charset="0"/>
              </a:rPr>
              <a:t> con la </a:t>
            </a:r>
            <a:r>
              <a:rPr lang="en-US" sz="1100" dirty="0" err="1">
                <a:latin typeface="Arial" panose="020B0604020202020204" pitchFamily="34" charset="0"/>
                <a:cs typeface="Arial" panose="020B0604020202020204" pitchFamily="34" charset="0"/>
              </a:rPr>
              <a:t>agencia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estatal</a:t>
            </a:r>
            <a:r>
              <a:rPr lang="en-US" sz="1100" dirty="0">
                <a:latin typeface="Arial" panose="020B0604020202020204" pitchFamily="34" charset="0"/>
                <a:cs typeface="Arial" panose="020B0604020202020204" pitchFamily="34" charset="0"/>
              </a:rPr>
              <a:t> o local </a:t>
            </a:r>
            <a:r>
              <a:rPr lang="en-US" sz="1100" dirty="0" err="1">
                <a:latin typeface="Arial" panose="020B0604020202020204" pitchFamily="34" charset="0"/>
                <a:cs typeface="Arial" panose="020B0604020202020204" pitchFamily="34" charset="0"/>
              </a:rPr>
              <a:t>responsable</a:t>
            </a:r>
            <a:r>
              <a:rPr lang="en-US" sz="1100" dirty="0">
                <a:latin typeface="Arial" panose="020B0604020202020204" pitchFamily="34" charset="0"/>
                <a:cs typeface="Arial" panose="020B0604020202020204" pitchFamily="34" charset="0"/>
              </a:rPr>
              <a:t> que </a:t>
            </a:r>
            <a:r>
              <a:rPr lang="en-US" sz="1100" dirty="0" err="1">
                <a:latin typeface="Arial" panose="020B0604020202020204" pitchFamily="34" charset="0"/>
                <a:cs typeface="Arial" panose="020B0604020202020204" pitchFamily="34" charset="0"/>
              </a:rPr>
              <a:t>administra</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o con el TARGET Center del USDA al </a:t>
            </a:r>
            <a:r>
              <a:rPr lang="en-US" sz="1100" b="1" dirty="0">
                <a:latin typeface="Arial" panose="020B0604020202020204" pitchFamily="34" charset="0"/>
                <a:cs typeface="Arial" panose="020B0604020202020204" pitchFamily="34" charset="0"/>
              </a:rPr>
              <a:t>(202) 720-2600 </a:t>
            </a:r>
            <a:r>
              <a:rPr lang="en-US" sz="1100" dirty="0">
                <a:latin typeface="Arial" panose="020B0604020202020204" pitchFamily="34" charset="0"/>
                <a:cs typeface="Arial" panose="020B0604020202020204" pitchFamily="34" charset="0"/>
              </a:rPr>
              <a:t>(</a:t>
            </a:r>
            <a:r>
              <a:rPr lang="en-US" sz="1100" dirty="0" err="1">
                <a:latin typeface="Arial" panose="020B0604020202020204" pitchFamily="34" charset="0"/>
                <a:cs typeface="Arial" panose="020B0604020202020204" pitchFamily="34" charset="0"/>
              </a:rPr>
              <a:t>voz</a:t>
            </a:r>
            <a:r>
              <a:rPr lang="en-US" sz="1100" dirty="0">
                <a:latin typeface="Arial" panose="020B0604020202020204" pitchFamily="34" charset="0"/>
                <a:cs typeface="Arial" panose="020B0604020202020204" pitchFamily="34" charset="0"/>
              </a:rPr>
              <a:t> y TTY) o </a:t>
            </a:r>
            <a:r>
              <a:rPr lang="en-US" sz="1100" dirty="0" err="1">
                <a:latin typeface="Arial" panose="020B0604020202020204" pitchFamily="34" charset="0"/>
                <a:cs typeface="Arial" panose="020B0604020202020204" pitchFamily="34" charset="0"/>
              </a:rPr>
              <a:t>comunicarse</a:t>
            </a:r>
            <a:r>
              <a:rPr lang="en-US" sz="1100" dirty="0">
                <a:latin typeface="Arial" panose="020B0604020202020204" pitchFamily="34" charset="0"/>
                <a:cs typeface="Arial" panose="020B0604020202020204" pitchFamily="34" charset="0"/>
              </a:rPr>
              <a:t> con el USDA a </a:t>
            </a:r>
            <a:r>
              <a:rPr lang="en-US" sz="1100" dirty="0" err="1">
                <a:latin typeface="Arial" panose="020B0604020202020204" pitchFamily="34" charset="0"/>
                <a:cs typeface="Arial" panose="020B0604020202020204" pitchFamily="34" charset="0"/>
              </a:rPr>
              <a:t>través</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Servicio</a:t>
            </a:r>
            <a:r>
              <a:rPr lang="en-US" sz="1100" dirty="0">
                <a:latin typeface="Arial" panose="020B0604020202020204" pitchFamily="34" charset="0"/>
                <a:cs typeface="Arial" panose="020B0604020202020204" pitchFamily="34" charset="0"/>
              </a:rPr>
              <a:t> Federal de </a:t>
            </a:r>
            <a:r>
              <a:rPr lang="en-US" sz="1100" dirty="0" err="1">
                <a:latin typeface="Arial" panose="020B0604020202020204" pitchFamily="34" charset="0"/>
                <a:cs typeface="Arial" panose="020B0604020202020204" pitchFamily="34" charset="0"/>
              </a:rPr>
              <a:t>Transmisión</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Información</a:t>
            </a:r>
            <a:r>
              <a:rPr lang="en-US" sz="1100" dirty="0">
                <a:latin typeface="Arial" panose="020B0604020202020204" pitchFamily="34" charset="0"/>
                <a:cs typeface="Arial" panose="020B0604020202020204" pitchFamily="34" charset="0"/>
              </a:rPr>
              <a:t> al </a:t>
            </a:r>
            <a:r>
              <a:rPr lang="en-US" sz="1100" b="1" dirty="0">
                <a:latin typeface="Arial" panose="020B0604020202020204" pitchFamily="34" charset="0"/>
                <a:cs typeface="Arial" panose="020B0604020202020204" pitchFamily="34" charset="0"/>
              </a:rPr>
              <a:t>(800) 877-8339</a:t>
            </a:r>
            <a:r>
              <a:rPr lang="en-US" sz="1100" dirty="0">
                <a:latin typeface="Arial" panose="020B0604020202020204" pitchFamily="34" charset="0"/>
                <a:cs typeface="Arial" panose="020B0604020202020204" pitchFamily="34" charset="0"/>
              </a:rPr>
              <a:t>.</a:t>
            </a:r>
          </a:p>
          <a:p>
            <a:pPr algn="l">
              <a:spcBef>
                <a:spcPts val="901"/>
              </a:spcBef>
            </a:pPr>
            <a:r>
              <a:rPr lang="en-US" sz="1100" dirty="0">
                <a:latin typeface="Arial" panose="020B0604020202020204" pitchFamily="34" charset="0"/>
                <a:cs typeface="Arial" panose="020B0604020202020204" pitchFamily="34" charset="0"/>
              </a:rPr>
              <a:t>Para </a:t>
            </a:r>
            <a:r>
              <a:rPr lang="en-US" sz="1100" dirty="0" err="1">
                <a:latin typeface="Arial" panose="020B0604020202020204" pitchFamily="34" charset="0"/>
                <a:cs typeface="Arial" panose="020B0604020202020204" pitchFamily="34" charset="0"/>
              </a:rPr>
              <a:t>presentar</a:t>
            </a:r>
            <a:r>
              <a:rPr lang="en-US" sz="1100" dirty="0">
                <a:latin typeface="Arial" panose="020B0604020202020204" pitchFamily="34" charset="0"/>
                <a:cs typeface="Arial" panose="020B0604020202020204" pitchFamily="34" charset="0"/>
              </a:rPr>
              <a:t> una </a:t>
            </a:r>
            <a:r>
              <a:rPr lang="en-US" sz="1100" dirty="0" err="1">
                <a:latin typeface="Arial" panose="020B0604020202020204" pitchFamily="34" charset="0"/>
                <a:cs typeface="Arial" panose="020B0604020202020204" pitchFamily="34" charset="0"/>
              </a:rPr>
              <a:t>queja</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discriminación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reclamante</a:t>
            </a:r>
            <a:r>
              <a:rPr lang="en-US" sz="1100" dirty="0">
                <a:latin typeface="Arial" panose="020B0604020202020204" pitchFamily="34" charset="0"/>
                <a:cs typeface="Arial" panose="020B0604020202020204" pitchFamily="34" charset="0"/>
              </a:rPr>
              <a:t> debe </a:t>
            </a:r>
            <a:r>
              <a:rPr lang="en-US" sz="1100" dirty="0" err="1">
                <a:latin typeface="Arial" panose="020B0604020202020204" pitchFamily="34" charset="0"/>
                <a:cs typeface="Arial" panose="020B0604020202020204" pitchFamily="34" charset="0"/>
              </a:rPr>
              <a:t>completar</a:t>
            </a:r>
            <a:r>
              <a:rPr lang="en-US" sz="1100" dirty="0">
                <a:latin typeface="Arial" panose="020B0604020202020204" pitchFamily="34" charset="0"/>
                <a:cs typeface="Arial" panose="020B0604020202020204" pitchFamily="34" charset="0"/>
              </a:rPr>
              <a:t> un </a:t>
            </a:r>
            <a:r>
              <a:rPr lang="en-US" sz="1100" dirty="0" err="1">
                <a:latin typeface="Arial" panose="020B0604020202020204" pitchFamily="34" charset="0"/>
                <a:cs typeface="Arial" panose="020B0604020202020204" pitchFamily="34" charset="0"/>
              </a:rPr>
              <a:t>formulario</a:t>
            </a:r>
            <a:r>
              <a:rPr lang="en-US" sz="1100" dirty="0">
                <a:latin typeface="Arial" panose="020B0604020202020204" pitchFamily="34" charset="0"/>
                <a:cs typeface="Arial" panose="020B0604020202020204" pitchFamily="34" charset="0"/>
              </a:rPr>
              <a:t> AD-3027, </a:t>
            </a:r>
            <a:r>
              <a:rPr lang="en-US" sz="1100" dirty="0" err="1">
                <a:latin typeface="Arial" panose="020B0604020202020204" pitchFamily="34" charset="0"/>
                <a:cs typeface="Arial" panose="020B0604020202020204" pitchFamily="34" charset="0"/>
              </a:rPr>
              <a:t>Formulario</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queja</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discriminación</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del USDA, que se </a:t>
            </a:r>
            <a:r>
              <a:rPr lang="en-US" sz="1100" dirty="0" err="1">
                <a:latin typeface="Arial" panose="020B0604020202020204" pitchFamily="34" charset="0"/>
                <a:cs typeface="Arial" panose="020B0604020202020204" pitchFamily="34" charset="0"/>
              </a:rPr>
              <a:t>puede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obtener</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línea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hlinkClick r:id="rId3"/>
              </a:rPr>
              <a:t>www.usda.gov/sites/default/files/documents/usda-program-discrimination-complaint-form.pdf</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cualquier</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oficina</a:t>
            </a:r>
            <a:r>
              <a:rPr lang="en-US" sz="1100" dirty="0">
                <a:latin typeface="Arial" panose="020B0604020202020204" pitchFamily="34" charset="0"/>
                <a:cs typeface="Arial" panose="020B0604020202020204" pitchFamily="34" charset="0"/>
              </a:rPr>
              <a:t> del USDA, </a:t>
            </a:r>
            <a:r>
              <a:rPr lang="en-US" sz="1100" dirty="0" err="1">
                <a:latin typeface="Arial" panose="020B0604020202020204" pitchFamily="34" charset="0"/>
                <a:cs typeface="Arial" panose="020B0604020202020204" pitchFamily="34" charset="0"/>
              </a:rPr>
              <a:t>llamando</a:t>
            </a:r>
            <a:r>
              <a:rPr lang="en-US" sz="1100" dirty="0">
                <a:latin typeface="Arial" panose="020B0604020202020204" pitchFamily="34" charset="0"/>
                <a:cs typeface="Arial" panose="020B0604020202020204" pitchFamily="34" charset="0"/>
              </a:rPr>
              <a:t> al </a:t>
            </a:r>
            <a:r>
              <a:rPr lang="en-US" sz="1100" b="1" dirty="0">
                <a:latin typeface="Arial" panose="020B0604020202020204" pitchFamily="34" charset="0"/>
                <a:cs typeface="Arial" panose="020B0604020202020204" pitchFamily="34" charset="0"/>
              </a:rPr>
              <a:t>(866) 632-9992</a:t>
            </a:r>
            <a:r>
              <a:rPr lang="en-US" sz="1100" dirty="0">
                <a:latin typeface="Arial" panose="020B0604020202020204" pitchFamily="34" charset="0"/>
                <a:cs typeface="Arial" panose="020B0604020202020204" pitchFamily="34" charset="0"/>
              </a:rPr>
              <a:t>, o </a:t>
            </a:r>
            <a:r>
              <a:rPr lang="en-US" sz="1100" dirty="0" err="1">
                <a:latin typeface="Arial" panose="020B0604020202020204" pitchFamily="34" charset="0"/>
                <a:cs typeface="Arial" panose="020B0604020202020204" pitchFamily="34" charset="0"/>
              </a:rPr>
              <a:t>escribiendo</a:t>
            </a:r>
            <a:r>
              <a:rPr lang="en-US" sz="1100" dirty="0">
                <a:latin typeface="Arial" panose="020B0604020202020204" pitchFamily="34" charset="0"/>
                <a:cs typeface="Arial" panose="020B0604020202020204" pitchFamily="34" charset="0"/>
              </a:rPr>
              <a:t> una carta </a:t>
            </a:r>
            <a:r>
              <a:rPr lang="en-US" sz="1100" dirty="0" err="1">
                <a:latin typeface="Arial" panose="020B0604020202020204" pitchFamily="34" charset="0"/>
                <a:cs typeface="Arial" panose="020B0604020202020204" pitchFamily="34" charset="0"/>
              </a:rPr>
              <a:t>dirigida</a:t>
            </a:r>
            <a:r>
              <a:rPr lang="en-US" sz="1100" dirty="0">
                <a:latin typeface="Arial" panose="020B0604020202020204" pitchFamily="34" charset="0"/>
                <a:cs typeface="Arial" panose="020B0604020202020204" pitchFamily="34" charset="0"/>
              </a:rPr>
              <a:t> al USDA. La carta debe </a:t>
            </a:r>
            <a:r>
              <a:rPr lang="en-US" sz="1100" dirty="0" err="1">
                <a:latin typeface="Arial" panose="020B0604020202020204" pitchFamily="34" charset="0"/>
                <a:cs typeface="Arial" panose="020B0604020202020204" pitchFamily="34" charset="0"/>
              </a:rPr>
              <a:t>contener</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nombre</a:t>
            </a:r>
            <a:r>
              <a:rPr lang="en-US" sz="1100" dirty="0">
                <a:latin typeface="Arial" panose="020B0604020202020204" pitchFamily="34" charset="0"/>
                <a:cs typeface="Arial" panose="020B0604020202020204" pitchFamily="34" charset="0"/>
              </a:rPr>
              <a:t>, la </a:t>
            </a:r>
            <a:r>
              <a:rPr lang="en-US" sz="1100" dirty="0" err="1">
                <a:latin typeface="Arial" panose="020B0604020202020204" pitchFamily="34" charset="0"/>
                <a:cs typeface="Arial" panose="020B0604020202020204" pitchFamily="34" charset="0"/>
              </a:rPr>
              <a:t>dirección</a:t>
            </a:r>
            <a:r>
              <a:rPr lang="en-US" sz="1100" dirty="0">
                <a:latin typeface="Arial" panose="020B0604020202020204" pitchFamily="34" charset="0"/>
                <a:cs typeface="Arial" panose="020B0604020202020204" pitchFamily="34" charset="0"/>
              </a:rPr>
              <a:t> y el </a:t>
            </a:r>
            <a:r>
              <a:rPr lang="en-US" sz="1100" dirty="0" err="1">
                <a:latin typeface="Arial" panose="020B0604020202020204" pitchFamily="34" charset="0"/>
                <a:cs typeface="Arial" panose="020B0604020202020204" pitchFamily="34" charset="0"/>
              </a:rPr>
              <a:t>número</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teléfono</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reclamante</a:t>
            </a:r>
            <a:r>
              <a:rPr lang="en-US" sz="1100" dirty="0">
                <a:latin typeface="Arial" panose="020B0604020202020204" pitchFamily="34" charset="0"/>
                <a:cs typeface="Arial" panose="020B0604020202020204" pitchFamily="34" charset="0"/>
              </a:rPr>
              <a:t>, y una </a:t>
            </a:r>
            <a:r>
              <a:rPr lang="en-US" sz="1100" dirty="0" err="1">
                <a:latin typeface="Arial" panose="020B0604020202020204" pitchFamily="34" charset="0"/>
                <a:cs typeface="Arial" panose="020B0604020202020204" pitchFamily="34" charset="0"/>
              </a:rPr>
              <a:t>descripción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escrita</a:t>
            </a:r>
            <a:r>
              <a:rPr lang="en-US" sz="1100" dirty="0">
                <a:latin typeface="Arial" panose="020B0604020202020204" pitchFamily="34" charset="0"/>
                <a:cs typeface="Arial" panose="020B0604020202020204" pitchFamily="34" charset="0"/>
              </a:rPr>
              <a:t> de la </a:t>
            </a:r>
            <a:r>
              <a:rPr lang="en-US" sz="1100" dirty="0" err="1">
                <a:latin typeface="Arial" panose="020B0604020202020204" pitchFamily="34" charset="0"/>
                <a:cs typeface="Arial" panose="020B0604020202020204" pitchFamily="34" charset="0"/>
              </a:rPr>
              <a:t>supuesta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acción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discriminatoria</a:t>
            </a:r>
            <a:r>
              <a:rPr lang="en-US" sz="1100" dirty="0">
                <a:latin typeface="Arial" panose="020B0604020202020204" pitchFamily="34" charset="0"/>
                <a:cs typeface="Arial" panose="020B0604020202020204" pitchFamily="34" charset="0"/>
              </a:rPr>
              <a:t> con </a:t>
            </a:r>
            <a:r>
              <a:rPr lang="en-US" sz="1100" dirty="0" err="1">
                <a:latin typeface="Arial" panose="020B0604020202020204" pitchFamily="34" charset="0"/>
                <a:cs typeface="Arial" panose="020B0604020202020204" pitchFamily="34" charset="0"/>
              </a:rPr>
              <a:t>suficiente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detalle</a:t>
            </a:r>
            <a:r>
              <a:rPr lang="en-US" sz="1100" dirty="0">
                <a:latin typeface="Arial" panose="020B0604020202020204" pitchFamily="34" charset="0"/>
                <a:cs typeface="Arial" panose="020B0604020202020204" pitchFamily="34" charset="0"/>
              </a:rPr>
              <a:t> para </a:t>
            </a:r>
            <a:r>
              <a:rPr lang="en-US" sz="1100" dirty="0" err="1">
                <a:latin typeface="Arial" panose="020B0604020202020204" pitchFamily="34" charset="0"/>
                <a:cs typeface="Arial" panose="020B0604020202020204" pitchFamily="34" charset="0"/>
              </a:rPr>
              <a:t>informar</a:t>
            </a:r>
            <a:r>
              <a:rPr lang="en-US" sz="1100" dirty="0">
                <a:latin typeface="Arial" panose="020B0604020202020204" pitchFamily="34" charset="0"/>
                <a:cs typeface="Arial" panose="020B0604020202020204" pitchFamily="34" charset="0"/>
              </a:rPr>
              <a:t> al </a:t>
            </a:r>
            <a:r>
              <a:rPr lang="en-US" sz="1100" dirty="0" err="1">
                <a:latin typeface="Arial" panose="020B0604020202020204" pitchFamily="34" charset="0"/>
                <a:cs typeface="Arial" panose="020B0604020202020204" pitchFamily="34" charset="0"/>
              </a:rPr>
              <a:t>Subsecretario</a:t>
            </a:r>
            <a:r>
              <a:rPr lang="en-US" sz="1100" dirty="0">
                <a:latin typeface="Arial" panose="020B0604020202020204" pitchFamily="34" charset="0"/>
                <a:cs typeface="Arial" panose="020B0604020202020204" pitchFamily="34" charset="0"/>
              </a:rPr>
              <a:t> de Derechos </a:t>
            </a:r>
            <a:r>
              <a:rPr lang="en-US" sz="1100" dirty="0" err="1">
                <a:latin typeface="Arial" panose="020B0604020202020204" pitchFamily="34" charset="0"/>
                <a:cs typeface="Arial" panose="020B0604020202020204" pitchFamily="34" charset="0"/>
              </a:rPr>
              <a:t>Civiles</a:t>
            </a:r>
            <a:r>
              <a:rPr lang="en-US" sz="1100" dirty="0">
                <a:latin typeface="Arial" panose="020B0604020202020204" pitchFamily="34" charset="0"/>
                <a:cs typeface="Arial" panose="020B0604020202020204" pitchFamily="34" charset="0"/>
              </a:rPr>
              <a:t> (ASCR, por sus </a:t>
            </a:r>
            <a:r>
              <a:rPr lang="en-US" sz="1100" dirty="0" err="1">
                <a:latin typeface="Arial" panose="020B0604020202020204" pitchFamily="34" charset="0"/>
                <a:cs typeface="Arial" panose="020B0604020202020204" pitchFamily="34" charset="0"/>
              </a:rPr>
              <a:t>siglas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inglés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sobre</a:t>
            </a:r>
            <a:r>
              <a:rPr lang="en-US" sz="1100" dirty="0">
                <a:latin typeface="Arial" panose="020B0604020202020204" pitchFamily="34" charset="0"/>
                <a:cs typeface="Arial" panose="020B0604020202020204" pitchFamily="34" charset="0"/>
              </a:rPr>
              <a:t> la </a:t>
            </a:r>
            <a:r>
              <a:rPr lang="en-US" sz="1100" dirty="0" err="1">
                <a:latin typeface="Arial" panose="020B0604020202020204" pitchFamily="34" charset="0"/>
                <a:cs typeface="Arial" panose="020B0604020202020204" pitchFamily="34" charset="0"/>
              </a:rPr>
              <a:t>naturaleza</a:t>
            </a:r>
            <a:r>
              <a:rPr lang="en-US" sz="1100" dirty="0">
                <a:latin typeface="Arial" panose="020B0604020202020204" pitchFamily="34" charset="0"/>
                <a:cs typeface="Arial" panose="020B0604020202020204" pitchFamily="34" charset="0"/>
              </a:rPr>
              <a:t> y la </a:t>
            </a:r>
            <a:r>
              <a:rPr lang="en-US" sz="1100" dirty="0" err="1">
                <a:latin typeface="Arial" panose="020B0604020202020204" pitchFamily="34" charset="0"/>
                <a:cs typeface="Arial" panose="020B0604020202020204" pitchFamily="34" charset="0"/>
              </a:rPr>
              <a:t>fecha</a:t>
            </a:r>
            <a:r>
              <a:rPr lang="en-US" sz="1100" dirty="0">
                <a:latin typeface="Arial" panose="020B0604020202020204" pitchFamily="34" charset="0"/>
                <a:cs typeface="Arial" panose="020B0604020202020204" pitchFamily="34" charset="0"/>
              </a:rPr>
              <a:t> de la </a:t>
            </a:r>
            <a:r>
              <a:rPr lang="en-US" sz="1100" dirty="0" err="1">
                <a:latin typeface="Arial" panose="020B0604020202020204" pitchFamily="34" charset="0"/>
                <a:cs typeface="Arial" panose="020B0604020202020204" pitchFamily="34" charset="0"/>
              </a:rPr>
              <a:t>presunta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violación</a:t>
            </a:r>
            <a:r>
              <a:rPr lang="en-US" sz="1100" dirty="0">
                <a:latin typeface="Arial" panose="020B0604020202020204" pitchFamily="34" charset="0"/>
                <a:cs typeface="Arial" panose="020B0604020202020204" pitchFamily="34" charset="0"/>
              </a:rPr>
              <a:t> de los derechos </a:t>
            </a:r>
            <a:r>
              <a:rPr lang="en-US" sz="1100" dirty="0" err="1">
                <a:latin typeface="Arial" panose="020B0604020202020204" pitchFamily="34" charset="0"/>
                <a:cs typeface="Arial" panose="020B0604020202020204" pitchFamily="34" charset="0"/>
              </a:rPr>
              <a:t>civiles</a:t>
            </a:r>
            <a:r>
              <a:rPr lang="en-US" sz="1100" dirty="0">
                <a:latin typeface="Arial" panose="020B0604020202020204" pitchFamily="34" charset="0"/>
                <a:cs typeface="Arial" panose="020B0604020202020204" pitchFamily="34" charset="0"/>
              </a:rPr>
              <a:t>. La carta o el </a:t>
            </a:r>
            <a:r>
              <a:rPr lang="en-US" sz="1100" dirty="0" err="1">
                <a:latin typeface="Arial" panose="020B0604020202020204" pitchFamily="34" charset="0"/>
                <a:cs typeface="Arial" panose="020B0604020202020204" pitchFamily="34" charset="0"/>
              </a:rPr>
              <a:t>formulario</a:t>
            </a:r>
            <a:r>
              <a:rPr lang="en-US" sz="1100" dirty="0">
                <a:latin typeface="Arial" panose="020B0604020202020204" pitchFamily="34" charset="0"/>
                <a:cs typeface="Arial" panose="020B0604020202020204" pitchFamily="34" charset="0"/>
              </a:rPr>
              <a:t> AD-3027 </a:t>
            </a:r>
            <a:r>
              <a:rPr lang="en-US" sz="1100" dirty="0" err="1">
                <a:latin typeface="Arial" panose="020B0604020202020204" pitchFamily="34" charset="0"/>
                <a:cs typeface="Arial" panose="020B0604020202020204" pitchFamily="34" charset="0"/>
              </a:rPr>
              <a:t>completado</a:t>
            </a:r>
            <a:r>
              <a:rPr lang="en-US" sz="1100" dirty="0">
                <a:latin typeface="Arial" panose="020B0604020202020204" pitchFamily="34" charset="0"/>
                <a:cs typeface="Arial" panose="020B0604020202020204" pitchFamily="34" charset="0"/>
              </a:rPr>
              <a:t> debe </a:t>
            </a:r>
            <a:r>
              <a:rPr lang="en-US" sz="1100" dirty="0" err="1">
                <a:latin typeface="Arial" panose="020B0604020202020204" pitchFamily="34" charset="0"/>
                <a:cs typeface="Arial" panose="020B0604020202020204" pitchFamily="34" charset="0"/>
              </a:rPr>
              <a:t>enviarse</a:t>
            </a:r>
            <a:r>
              <a:rPr lang="en-US" sz="1100" dirty="0">
                <a:latin typeface="Arial" panose="020B0604020202020204" pitchFamily="34" charset="0"/>
                <a:cs typeface="Arial" panose="020B0604020202020204" pitchFamily="34" charset="0"/>
              </a:rPr>
              <a:t> al USDA por medio de:</a:t>
            </a:r>
          </a:p>
        </p:txBody>
      </p:sp>
      <p:sp>
        <p:nvSpPr>
          <p:cNvPr id="10" name="TextBox 9">
            <a:extLst>
              <a:ext uri="{FF2B5EF4-FFF2-40B4-BE49-F238E27FC236}">
                <a16:creationId xmlns:a16="http://schemas.microsoft.com/office/drawing/2014/main" id="{4916CBA7-932A-B50A-9A61-15FFF4CE6ABD}"/>
              </a:ext>
            </a:extLst>
          </p:cNvPr>
          <p:cNvSpPr txBox="1"/>
          <p:nvPr userDrawn="1"/>
        </p:nvSpPr>
        <p:spPr>
          <a:xfrm>
            <a:off x="371744" y="4889780"/>
            <a:ext cx="3506836" cy="967344"/>
          </a:xfrm>
          <a:prstGeom prst="rect">
            <a:avLst/>
          </a:prstGeom>
          <a:noFill/>
        </p:spPr>
        <p:txBody>
          <a:bodyPr wrap="none" rtlCol="0">
            <a:noAutofit/>
          </a:bodyPr>
          <a:lstStyle/>
          <a:p>
            <a:pPr algn="l">
              <a:spcBef>
                <a:spcPts val="901"/>
              </a:spcBef>
            </a:pPr>
            <a:r>
              <a:rPr lang="en-US" sz="1100" dirty="0" err="1">
                <a:latin typeface="Arial" panose="020B0604020202020204" pitchFamily="34" charset="0"/>
                <a:cs typeface="Arial" panose="020B0604020202020204" pitchFamily="34" charset="0"/>
              </a:rPr>
              <a:t>correo</a:t>
            </a:r>
            <a:r>
              <a:rPr lang="en-US" sz="1100" dirty="0">
                <a:latin typeface="Arial" panose="020B0604020202020204" pitchFamily="34" charset="0"/>
                <a:cs typeface="Arial" panose="020B0604020202020204" pitchFamily="34" charset="0"/>
              </a:rPr>
              <a:t> postal:</a:t>
            </a:r>
          </a:p>
          <a:p>
            <a:pPr algn="l">
              <a:spcBef>
                <a:spcPts val="0"/>
              </a:spcBef>
            </a:pPr>
            <a:r>
              <a:rPr lang="en-US" sz="1100" dirty="0">
                <a:latin typeface="Arial" panose="020B0604020202020204" pitchFamily="34" charset="0"/>
                <a:cs typeface="Arial" panose="020B0604020202020204" pitchFamily="34" charset="0"/>
              </a:rPr>
              <a:t>U.S. Department of Agriculture</a:t>
            </a:r>
          </a:p>
          <a:p>
            <a:pPr algn="l">
              <a:spcBef>
                <a:spcPts val="0"/>
              </a:spcBef>
            </a:pPr>
            <a:r>
              <a:rPr lang="en-US" sz="1100" dirty="0">
                <a:latin typeface="Arial" panose="020B0604020202020204" pitchFamily="34" charset="0"/>
                <a:cs typeface="Arial" panose="020B0604020202020204" pitchFamily="34" charset="0"/>
              </a:rPr>
              <a:t>Office of the Assistant Secretary for Civil Rights</a:t>
            </a:r>
          </a:p>
          <a:p>
            <a:pPr algn="l">
              <a:spcBef>
                <a:spcPts val="0"/>
              </a:spcBef>
            </a:pPr>
            <a:r>
              <a:rPr lang="en-US" sz="1100" dirty="0">
                <a:latin typeface="Arial" panose="020B0604020202020204" pitchFamily="34" charset="0"/>
                <a:cs typeface="Arial" panose="020B0604020202020204" pitchFamily="34" charset="0"/>
              </a:rPr>
              <a:t>1400 Independence Avenue, SW</a:t>
            </a:r>
          </a:p>
          <a:p>
            <a:pPr algn="l">
              <a:spcBef>
                <a:spcPts val="0"/>
              </a:spcBef>
            </a:pPr>
            <a:r>
              <a:rPr lang="en-US" sz="1100" dirty="0">
                <a:latin typeface="Arial" panose="020B0604020202020204" pitchFamily="34" charset="0"/>
                <a:cs typeface="Arial" panose="020B0604020202020204" pitchFamily="34" charset="0"/>
              </a:rPr>
              <a:t>Washington, D.C. 20250-9410; o´</a:t>
            </a:r>
          </a:p>
        </p:txBody>
      </p:sp>
      <p:sp>
        <p:nvSpPr>
          <p:cNvPr id="11" name="TextBox 10">
            <a:extLst>
              <a:ext uri="{FF2B5EF4-FFF2-40B4-BE49-F238E27FC236}">
                <a16:creationId xmlns:a16="http://schemas.microsoft.com/office/drawing/2014/main" id="{1D4F5792-04E9-8DA1-E403-3F99458278C2}"/>
              </a:ext>
            </a:extLst>
          </p:cNvPr>
          <p:cNvSpPr txBox="1"/>
          <p:nvPr userDrawn="1"/>
        </p:nvSpPr>
        <p:spPr>
          <a:xfrm>
            <a:off x="4494243" y="4889781"/>
            <a:ext cx="3272605" cy="967344"/>
          </a:xfrm>
          <a:prstGeom prst="rect">
            <a:avLst/>
          </a:prstGeom>
          <a:noFill/>
        </p:spPr>
        <p:txBody>
          <a:bodyPr wrap="none" rtlCol="0">
            <a:noAutofit/>
          </a:bodyPr>
          <a:lstStyle/>
          <a:p>
            <a:pPr algn="l">
              <a:spcBef>
                <a:spcPts val="901"/>
              </a:spcBef>
            </a:pPr>
            <a:r>
              <a:rPr lang="en-US" sz="1100" dirty="0">
                <a:latin typeface="Arial" panose="020B0604020202020204" pitchFamily="34" charset="0"/>
                <a:cs typeface="Arial" panose="020B0604020202020204" pitchFamily="34" charset="0"/>
              </a:rPr>
              <a:t>fax:</a:t>
            </a:r>
          </a:p>
          <a:p>
            <a:pPr algn="l">
              <a:spcBef>
                <a:spcPts val="0"/>
              </a:spcBef>
            </a:pPr>
            <a:r>
              <a:rPr lang="en-US" sz="1100" dirty="0">
                <a:latin typeface="Arial" panose="020B0604020202020204" pitchFamily="34" charset="0"/>
                <a:cs typeface="Arial" panose="020B0604020202020204" pitchFamily="34" charset="0"/>
              </a:rPr>
              <a:t>(833) 256-1665 o´ (202) 690-7442;</a:t>
            </a:r>
          </a:p>
        </p:txBody>
      </p:sp>
      <p:sp>
        <p:nvSpPr>
          <p:cNvPr id="12" name="TextBox 11">
            <a:extLst>
              <a:ext uri="{FF2B5EF4-FFF2-40B4-BE49-F238E27FC236}">
                <a16:creationId xmlns:a16="http://schemas.microsoft.com/office/drawing/2014/main" id="{CDD17BE0-4D82-B144-D963-1D8614D13DDB}"/>
              </a:ext>
            </a:extLst>
          </p:cNvPr>
          <p:cNvSpPr txBox="1"/>
          <p:nvPr userDrawn="1"/>
        </p:nvSpPr>
        <p:spPr>
          <a:xfrm>
            <a:off x="8313422" y="4826344"/>
            <a:ext cx="3272605" cy="1030780"/>
          </a:xfrm>
          <a:prstGeom prst="rect">
            <a:avLst/>
          </a:prstGeom>
          <a:noFill/>
        </p:spPr>
        <p:txBody>
          <a:bodyPr wrap="none" rtlCol="0">
            <a:noAutofit/>
          </a:bodyPr>
          <a:lstStyle/>
          <a:p>
            <a:pPr algn="l">
              <a:spcBef>
                <a:spcPts val="901"/>
              </a:spcBef>
            </a:pPr>
            <a:r>
              <a:rPr lang="en-US" sz="1100" dirty="0" err="1">
                <a:latin typeface="Arial" panose="020B0604020202020204" pitchFamily="34" charset="0"/>
                <a:cs typeface="Arial" panose="020B0604020202020204" pitchFamily="34" charset="0"/>
              </a:rPr>
              <a:t>correo</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electrónico</a:t>
            </a:r>
            <a:r>
              <a:rPr lang="en-US" sz="1100" dirty="0">
                <a:latin typeface="Arial" panose="020B0604020202020204" pitchFamily="34" charset="0"/>
                <a:cs typeface="Arial" panose="020B0604020202020204" pitchFamily="34" charset="0"/>
              </a:rPr>
              <a:t>:</a:t>
            </a:r>
          </a:p>
          <a:p>
            <a:pPr algn="l">
              <a:spcBef>
                <a:spcPts val="0"/>
              </a:spcBef>
            </a:pPr>
            <a:r>
              <a:rPr lang="en-US" sz="1100" dirty="0">
                <a:latin typeface="Arial" panose="020B0604020202020204" pitchFamily="34" charset="0"/>
                <a:cs typeface="Arial" panose="020B0604020202020204" pitchFamily="34" charset="0"/>
                <a:hlinkClick r:id="rId4"/>
              </a:rPr>
              <a:t>program.intake@usda.gov</a:t>
            </a:r>
            <a:r>
              <a:rPr lang="en-US" sz="1100" dirty="0">
                <a:latin typeface="Arial" panose="020B0604020202020204" pitchFamily="34" charset="0"/>
                <a:cs typeface="Arial" panose="020B0604020202020204" pitchFamily="34" charset="0"/>
              </a:rPr>
              <a:t>.</a:t>
            </a:r>
          </a:p>
          <a:p>
            <a:pPr algn="l">
              <a:spcBef>
                <a:spcPts val="901"/>
              </a:spcBef>
            </a:pPr>
            <a:r>
              <a:rPr lang="en-US" sz="1100" dirty="0" err="1">
                <a:latin typeface="Arial" panose="020B0604020202020204" pitchFamily="34" charset="0"/>
                <a:cs typeface="Arial" panose="020B0604020202020204" pitchFamily="34" charset="0"/>
              </a:rPr>
              <a:t>Esta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institución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ofrece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igualdad</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oportunidades</a:t>
            </a:r>
            <a:r>
              <a:rPr lang="en-US" sz="1100" dirty="0">
                <a:latin typeface="Arial" panose="020B0604020202020204" pitchFamily="34" charset="0"/>
                <a:cs typeface="Arial" panose="020B0604020202020204" pitchFamily="34" charset="0"/>
              </a:rPr>
              <a:t>.</a:t>
            </a:r>
          </a:p>
        </p:txBody>
      </p:sp>
      <p:sp>
        <p:nvSpPr>
          <p:cNvPr id="13" name="TextBox 12">
            <a:extLst>
              <a:ext uri="{FF2B5EF4-FFF2-40B4-BE49-F238E27FC236}">
                <a16:creationId xmlns:a16="http://schemas.microsoft.com/office/drawing/2014/main" id="{8B974806-35CA-26A0-EC83-5289D1A35CE3}"/>
              </a:ext>
            </a:extLst>
          </p:cNvPr>
          <p:cNvSpPr txBox="1"/>
          <p:nvPr userDrawn="1"/>
        </p:nvSpPr>
        <p:spPr>
          <a:xfrm>
            <a:off x="371744" y="6027420"/>
            <a:ext cx="11385916" cy="595068"/>
          </a:xfrm>
          <a:prstGeom prst="rect">
            <a:avLst/>
          </a:prstGeom>
          <a:noFill/>
        </p:spPr>
        <p:txBody>
          <a:bodyPr wrap="square" lIns="0" tIns="0" rIns="0" bIns="0" rtlCol="0">
            <a:noAutofit/>
          </a:bodyPr>
          <a:lstStyle/>
          <a:p>
            <a:r>
              <a:rPr lang="en-US" sz="1050" b="0" i="0" dirty="0">
                <a:solidFill>
                  <a:schemeClr val="tx1"/>
                </a:solidFill>
                <a:latin typeface="Arial" panose="020B0604020202020204" pitchFamily="34" charset="0"/>
                <a:ea typeface="Univers 45 Light" charset="0"/>
                <a:cs typeface="Arial" panose="020B0604020202020204" pitchFamily="34" charset="0"/>
              </a:rPr>
              <a:t>SDSU Extension</a:t>
            </a:r>
            <a:r>
              <a:rPr lang="en-US" sz="1050" b="0" i="0" baseline="0" dirty="0">
                <a:solidFill>
                  <a:schemeClr val="tx1"/>
                </a:solidFill>
                <a:latin typeface="Arial" panose="020B0604020202020204" pitchFamily="34" charset="0"/>
                <a:ea typeface="Univers 45 Light" charset="0"/>
                <a:cs typeface="Arial" panose="020B0604020202020204" pitchFamily="34" charset="0"/>
              </a:rPr>
              <a:t> is an equal opportunity provider and employer in accordance with the non-discrimination policies of South Dakota State University, the South Dakota Board of Regents and the United States Department of Agriculture.</a:t>
            </a:r>
          </a:p>
          <a:p>
            <a:pPr>
              <a:spcBef>
                <a:spcPts val="601"/>
              </a:spcBef>
            </a:pPr>
            <a:r>
              <a:rPr lang="en-US" sz="1050" b="0" i="0" baseline="0" dirty="0">
                <a:solidFill>
                  <a:schemeClr val="tx1"/>
                </a:solidFill>
                <a:latin typeface="Arial" panose="020B0604020202020204" pitchFamily="34" charset="0"/>
                <a:ea typeface="Univers 45 Light" charset="0"/>
                <a:cs typeface="Arial" panose="020B0604020202020204" pitchFamily="34" charset="0"/>
              </a:rPr>
              <a:t>Learn more at </a:t>
            </a:r>
            <a:r>
              <a:rPr lang="en-US" sz="1050" b="0" i="0" baseline="0" dirty="0" err="1">
                <a:solidFill>
                  <a:schemeClr val="tx1"/>
                </a:solidFill>
                <a:latin typeface="Arial" panose="020B0604020202020204" pitchFamily="34" charset="0"/>
                <a:ea typeface="Univers 45 Light" charset="0"/>
                <a:cs typeface="Arial" panose="020B0604020202020204" pitchFamily="34" charset="0"/>
                <a:hlinkClick r:id="rId5">
                  <a:extLst>
                    <a:ext uri="{A12FA001-AC4F-418D-AE19-62706E023703}">
                      <ahyp:hlinkClr xmlns:ahyp="http://schemas.microsoft.com/office/drawing/2018/hyperlinkcolor" val="tx"/>
                    </a:ext>
                  </a:extLst>
                </a:hlinkClick>
              </a:rPr>
              <a:t>extension.sdstate.edu</a:t>
            </a:r>
            <a:r>
              <a:rPr lang="en-US" sz="1050" b="0" i="0" baseline="0" dirty="0">
                <a:solidFill>
                  <a:schemeClr val="tx1"/>
                </a:solidFill>
                <a:latin typeface="Arial" panose="020B0604020202020204" pitchFamily="34" charset="0"/>
                <a:ea typeface="Univers 45 Light" charset="0"/>
                <a:cs typeface="Arial" panose="020B0604020202020204" pitchFamily="34" charset="0"/>
              </a:rPr>
              <a:t>.</a:t>
            </a:r>
            <a:endParaRPr lang="en-US" sz="1050" b="0" i="0" dirty="0">
              <a:solidFill>
                <a:schemeClr val="tx1"/>
              </a:solidFill>
              <a:latin typeface="Arial" panose="020B0604020202020204" pitchFamily="34" charset="0"/>
              <a:ea typeface="Univers 45 Light" charset="0"/>
              <a:cs typeface="Arial" panose="020B0604020202020204" pitchFamily="34" charset="0"/>
            </a:endParaRPr>
          </a:p>
        </p:txBody>
      </p:sp>
    </p:spTree>
    <p:extLst>
      <p:ext uri="{BB962C8B-B14F-4D97-AF65-F5344CB8AC3E}">
        <p14:creationId xmlns:p14="http://schemas.microsoft.com/office/powerpoint/2010/main" val="15010629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10/9/24</a:t>
            </a:fld>
            <a:endParaRPr lang="en-US"/>
          </a:p>
        </p:txBody>
      </p:sp>
      <p:sp>
        <p:nvSpPr>
          <p:cNvPr id="8" name="Rectangle 7">
            <a:extLst>
              <a:ext uri="{FF2B5EF4-FFF2-40B4-BE49-F238E27FC236}">
                <a16:creationId xmlns:a16="http://schemas.microsoft.com/office/drawing/2014/main" id="{37D86063-A8E4-2C0D-5525-7851B244DB2E}"/>
              </a:ext>
            </a:extLst>
          </p:cNvPr>
          <p:cNvSpPr/>
          <p:nvPr userDrawn="1"/>
        </p:nvSpPr>
        <p:spPr>
          <a:xfrm>
            <a:off x="0" y="3747431"/>
            <a:ext cx="7534654" cy="3108501"/>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D100"/>
              </a:solidFill>
              <a:highlight>
                <a:srgbClr val="FFD100"/>
              </a:highlight>
            </a:endParaRPr>
          </a:p>
        </p:txBody>
      </p:sp>
      <p:sp>
        <p:nvSpPr>
          <p:cNvPr id="11" name="TextBox 10">
            <a:extLst>
              <a:ext uri="{FF2B5EF4-FFF2-40B4-BE49-F238E27FC236}">
                <a16:creationId xmlns:a16="http://schemas.microsoft.com/office/drawing/2014/main" id="{B046EBC3-7E83-C007-0BC1-7F3F534FE58C}"/>
              </a:ext>
            </a:extLst>
          </p:cNvPr>
          <p:cNvSpPr txBox="1"/>
          <p:nvPr userDrawn="1"/>
        </p:nvSpPr>
        <p:spPr>
          <a:xfrm>
            <a:off x="268941" y="6257342"/>
            <a:ext cx="7265713" cy="461665"/>
          </a:xfrm>
          <a:prstGeom prst="rect">
            <a:avLst/>
          </a:prstGeom>
          <a:noFill/>
        </p:spPr>
        <p:txBody>
          <a:bodyPr wrap="square" rtlCol="0">
            <a:spAutoFit/>
          </a:bodyPr>
          <a:lstStyle/>
          <a:p>
            <a:r>
              <a:rPr lang="en-US" sz="800" dirty="0">
                <a:solidFill>
                  <a:schemeClr val="tx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dirty="0">
                <a:solidFill>
                  <a:schemeClr val="tx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dirty="0">
                <a:solidFill>
                  <a:schemeClr val="tx1"/>
                </a:solidFill>
                <a:effectLst/>
                <a:latin typeface="Arial" panose="020B0604020202020204" pitchFamily="34" charset="0"/>
                <a:ea typeface="Noto Sans" panose="020B0502040504020204" pitchFamily="34" charset="0"/>
                <a:cs typeface="Arial" panose="020B0604020202020204" pitchFamily="34" charset="0"/>
              </a:rPr>
              <a:t> </a:t>
            </a:r>
          </a:p>
          <a:p>
            <a:r>
              <a:rPr lang="en-US" sz="800" dirty="0">
                <a:solidFill>
                  <a:schemeClr val="tx1"/>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userDrawn="1"/>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rgbClr val="0033A0"/>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Picture Placeholder 9">
            <a:extLst>
              <a:ext uri="{FF2B5EF4-FFF2-40B4-BE49-F238E27FC236}">
                <a16:creationId xmlns:a16="http://schemas.microsoft.com/office/drawing/2014/main" id="{6C3A12AA-6F2E-D358-1198-8423C36B35EE}"/>
              </a:ext>
            </a:extLst>
          </p:cNvPr>
          <p:cNvSpPr>
            <a:spLocks noGrp="1"/>
          </p:cNvSpPr>
          <p:nvPr>
            <p:ph type="pic" sz="quarter" idx="13"/>
          </p:nvPr>
        </p:nvSpPr>
        <p:spPr>
          <a:xfrm>
            <a:off x="7540625" y="0"/>
            <a:ext cx="4651375" cy="6858000"/>
          </a:xfrm>
        </p:spPr>
        <p:txBody>
          <a:bodyPr/>
          <a:lstStyle/>
          <a:p>
            <a:r>
              <a:rPr lang="en-US"/>
              <a:t>Click icon to add picture</a:t>
            </a:r>
          </a:p>
        </p:txBody>
      </p:sp>
    </p:spTree>
    <p:extLst>
      <p:ext uri="{BB962C8B-B14F-4D97-AF65-F5344CB8AC3E}">
        <p14:creationId xmlns:p14="http://schemas.microsoft.com/office/powerpoint/2010/main" val="36212345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C234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10/9/24</a:t>
            </a:fld>
            <a:endParaRPr lang="en-US"/>
          </a:p>
        </p:txBody>
      </p:sp>
      <p:sp>
        <p:nvSpPr>
          <p:cNvPr id="8" name="Rectangle 7">
            <a:extLst>
              <a:ext uri="{FF2B5EF4-FFF2-40B4-BE49-F238E27FC236}">
                <a16:creationId xmlns:a16="http://schemas.microsoft.com/office/drawing/2014/main" id="{37D86063-A8E4-2C0D-5525-7851B244DB2E}"/>
              </a:ext>
            </a:extLst>
          </p:cNvPr>
          <p:cNvSpPr/>
          <p:nvPr userDrawn="1"/>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userDrawn="1"/>
        </p:nvSpPr>
        <p:spPr>
          <a:xfrm>
            <a:off x="268941" y="6257342"/>
            <a:ext cx="7265713" cy="461665"/>
          </a:xfrm>
          <a:prstGeom prst="rect">
            <a:avLst/>
          </a:prstGeom>
          <a:noFill/>
        </p:spPr>
        <p:txBody>
          <a:bodyPr wrap="square" rtlCol="0">
            <a:spAutoFit/>
          </a:bodyPr>
          <a:lstStyle/>
          <a:p>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userDrawn="1"/>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5466614"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Picture Placeholder 9">
            <a:extLst>
              <a:ext uri="{FF2B5EF4-FFF2-40B4-BE49-F238E27FC236}">
                <a16:creationId xmlns:a16="http://schemas.microsoft.com/office/drawing/2014/main" id="{9309862F-07A4-ECFD-B301-126FCF7073BD}"/>
              </a:ext>
            </a:extLst>
          </p:cNvPr>
          <p:cNvSpPr>
            <a:spLocks noGrp="1"/>
          </p:cNvSpPr>
          <p:nvPr>
            <p:ph type="pic" sz="quarter" idx="13"/>
          </p:nvPr>
        </p:nvSpPr>
        <p:spPr>
          <a:xfrm>
            <a:off x="7540625" y="0"/>
            <a:ext cx="4651375" cy="6858000"/>
          </a:xfrm>
        </p:spPr>
        <p:txBody>
          <a:bodyPr/>
          <a:lstStyle/>
          <a:p>
            <a:r>
              <a:rPr lang="en-US"/>
              <a:t>Click icon to add picture</a:t>
            </a:r>
          </a:p>
        </p:txBody>
      </p:sp>
      <p:pic>
        <p:nvPicPr>
          <p:cNvPr id="5" name="Picture 4">
            <a:extLst>
              <a:ext uri="{FF2B5EF4-FFF2-40B4-BE49-F238E27FC236}">
                <a16:creationId xmlns:a16="http://schemas.microsoft.com/office/drawing/2014/main" id="{E71D1791-29C8-AD92-482F-C5517054D5F9}"/>
              </a:ext>
            </a:extLst>
          </p:cNvPr>
          <p:cNvPicPr>
            <a:picLocks noChangeAspect="1"/>
          </p:cNvPicPr>
          <p:nvPr userDrawn="1"/>
        </p:nvPicPr>
        <p:blipFill>
          <a:blip r:embed="rId4"/>
          <a:srcRect/>
          <a:stretch/>
        </p:blipFill>
        <p:spPr>
          <a:xfrm>
            <a:off x="6233186" y="4099264"/>
            <a:ext cx="840854" cy="861115"/>
          </a:xfrm>
          <a:prstGeom prst="rect">
            <a:avLst/>
          </a:prstGeom>
        </p:spPr>
      </p:pic>
    </p:spTree>
    <p:extLst>
      <p:ext uri="{BB962C8B-B14F-4D97-AF65-F5344CB8AC3E}">
        <p14:creationId xmlns:p14="http://schemas.microsoft.com/office/powerpoint/2010/main" val="6953228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userDrawn="1"/>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userDrawn="1"/>
        </p:nvPicPr>
        <p:blipFill>
          <a:blip r:embed="rId2"/>
          <a:stretch>
            <a:fillRect/>
          </a:stretch>
        </p:blipFill>
        <p:spPr>
          <a:xfrm>
            <a:off x="306918" y="6188292"/>
            <a:ext cx="3801619" cy="523577"/>
          </a:xfrm>
          <a:prstGeom prst="rect">
            <a:avLst/>
          </a:prstGeom>
        </p:spPr>
      </p:pic>
      <p:sp>
        <p:nvSpPr>
          <p:cNvPr id="9" name="TextBox 8">
            <a:extLst>
              <a:ext uri="{FF2B5EF4-FFF2-40B4-BE49-F238E27FC236}">
                <a16:creationId xmlns:a16="http://schemas.microsoft.com/office/drawing/2014/main" id="{6ADB9285-6016-1F84-9F81-00B5BC829C23}"/>
              </a:ext>
            </a:extLst>
          </p:cNvPr>
          <p:cNvSpPr txBox="1"/>
          <p:nvPr userDrawn="1"/>
        </p:nvSpPr>
        <p:spPr>
          <a:xfrm>
            <a:off x="4288221" y="6357767"/>
            <a:ext cx="6942438" cy="253240"/>
          </a:xfrm>
          <a:prstGeom prst="rect">
            <a:avLst/>
          </a:prstGeom>
          <a:noFill/>
        </p:spPr>
        <p:txBody>
          <a:bodyPr wrap="square" rtlCol="0">
            <a:spAutoFit/>
          </a:bodyPr>
          <a:lstStyle/>
          <a:p>
            <a:pPr algn="ctr"/>
            <a:r>
              <a:rPr lang="en-US" sz="10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10" name="TextBox 9">
            <a:extLst>
              <a:ext uri="{FF2B5EF4-FFF2-40B4-BE49-F238E27FC236}">
                <a16:creationId xmlns:a16="http://schemas.microsoft.com/office/drawing/2014/main" id="{42DD2316-71B4-2C10-A69F-9965ADE5F4B4}"/>
              </a:ext>
            </a:extLst>
          </p:cNvPr>
          <p:cNvSpPr txBox="1"/>
          <p:nvPr userDrawn="1"/>
        </p:nvSpPr>
        <p:spPr>
          <a:xfrm>
            <a:off x="11230659" y="6357767"/>
            <a:ext cx="634129" cy="246221"/>
          </a:xfrm>
          <a:prstGeom prst="rect">
            <a:avLst/>
          </a:prstGeom>
          <a:noFill/>
        </p:spPr>
        <p:txBody>
          <a:bodyPr wrap="square" rtlCol="0">
            <a:spAutoFit/>
          </a:bodyPr>
          <a:lstStyle/>
          <a:p>
            <a:pPr algn="r"/>
            <a:fld id="{79F1F932-4DB6-6049-B118-0EF4D083457E}" type="slidenum">
              <a:rPr lang="en-US" sz="1000" b="1"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userDrawn="1"/>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0195176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userDrawn="1"/>
        </p:nvSpPr>
        <p:spPr>
          <a:xfrm>
            <a:off x="0" y="0"/>
            <a:ext cx="3544866"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26A103E6-EA7B-D21F-DA1E-15864E1F7EE1}"/>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10" name="TextBox 9">
            <a:extLst>
              <a:ext uri="{FF2B5EF4-FFF2-40B4-BE49-F238E27FC236}">
                <a16:creationId xmlns:a16="http://schemas.microsoft.com/office/drawing/2014/main" id="{31A34BD8-F1B7-DAA4-C056-F8DE09E24B21}"/>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userDrawn="1"/>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a:solidFill>
                  <a:schemeClr val="bg1"/>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5" name="Content Placeholder 4">
            <a:extLst>
              <a:ext uri="{FF2B5EF4-FFF2-40B4-BE49-F238E27FC236}">
                <a16:creationId xmlns:a16="http://schemas.microsoft.com/office/drawing/2014/main" id="{7B73C12D-3B7B-1622-5BA0-8F9FB7A52942}"/>
              </a:ext>
            </a:extLst>
          </p:cNvPr>
          <p:cNvSpPr>
            <a:spLocks noGrp="1"/>
          </p:cNvSpPr>
          <p:nvPr>
            <p:ph sz="quarter" idx="10"/>
          </p:nvPr>
        </p:nvSpPr>
        <p:spPr>
          <a:xfrm>
            <a:off x="4057650" y="514350"/>
            <a:ext cx="7640638" cy="561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4508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F88046-2C23-700E-CABF-0D3AA26C763A}"/>
              </a:ext>
            </a:extLst>
          </p:cNvPr>
          <p:cNvSpPr/>
          <p:nvPr userDrawn="1"/>
        </p:nvSpPr>
        <p:spPr>
          <a:xfrm>
            <a:off x="0" y="0"/>
            <a:ext cx="3544866" cy="6858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pic>
        <p:nvPicPr>
          <p:cNvPr id="12" name="Picture 11" descr="Text&#10;&#10;Description automatically generated with medium confidence">
            <a:extLst>
              <a:ext uri="{FF2B5EF4-FFF2-40B4-BE49-F238E27FC236}">
                <a16:creationId xmlns:a16="http://schemas.microsoft.com/office/drawing/2014/main" id="{0F57DE39-23F4-E77C-5F37-535E12079B88}"/>
              </a:ext>
            </a:extLst>
          </p:cNvPr>
          <p:cNvPicPr>
            <a:picLocks noChangeAspect="1"/>
          </p:cNvPicPr>
          <p:nvPr userDrawn="1"/>
        </p:nvPicPr>
        <p:blipFill>
          <a:blip r:embed="rId2"/>
          <a:stretch>
            <a:fillRect/>
          </a:stretch>
        </p:blipFill>
        <p:spPr>
          <a:xfrm>
            <a:off x="281835" y="6068860"/>
            <a:ext cx="2502279" cy="644692"/>
          </a:xfrm>
          <a:prstGeom prst="rect">
            <a:avLst/>
          </a:prstGeom>
        </p:spPr>
      </p:pic>
      <p:sp>
        <p:nvSpPr>
          <p:cNvPr id="5" name="TextBox 4">
            <a:extLst>
              <a:ext uri="{FF2B5EF4-FFF2-40B4-BE49-F238E27FC236}">
                <a16:creationId xmlns:a16="http://schemas.microsoft.com/office/drawing/2014/main" id="{A225C034-998A-8717-CDD9-F1B447C3A60E}"/>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6" name="TextBox 5">
            <a:extLst>
              <a:ext uri="{FF2B5EF4-FFF2-40B4-BE49-F238E27FC236}">
                <a16:creationId xmlns:a16="http://schemas.microsoft.com/office/drawing/2014/main" id="{69FE8138-AF88-27D4-E9F9-CF4B80E88E1B}"/>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7" name="Content Placeholder 4">
            <a:extLst>
              <a:ext uri="{FF2B5EF4-FFF2-40B4-BE49-F238E27FC236}">
                <a16:creationId xmlns:a16="http://schemas.microsoft.com/office/drawing/2014/main" id="{0F009B73-0102-6FDA-1514-05D03E435C05}"/>
              </a:ext>
            </a:extLst>
          </p:cNvPr>
          <p:cNvSpPr>
            <a:spLocks noGrp="1"/>
          </p:cNvSpPr>
          <p:nvPr>
            <p:ph sz="quarter" idx="10"/>
          </p:nvPr>
        </p:nvSpPr>
        <p:spPr>
          <a:xfrm>
            <a:off x="4057650" y="514350"/>
            <a:ext cx="7640638" cy="561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55981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userDrawn="1"/>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026572"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327228" y="1966585"/>
            <a:ext cx="5026572"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Picture 12" descr="Text&#10;&#10;Description automatically generated with medium confidence">
            <a:extLst>
              <a:ext uri="{FF2B5EF4-FFF2-40B4-BE49-F238E27FC236}">
                <a16:creationId xmlns:a16="http://schemas.microsoft.com/office/drawing/2014/main" id="{FD4A8752-9B4E-51B6-A941-AF71A6B2CC29}"/>
              </a:ext>
            </a:extLst>
          </p:cNvPr>
          <p:cNvPicPr>
            <a:picLocks noChangeAspect="1"/>
          </p:cNvPicPr>
          <p:nvPr userDrawn="1"/>
        </p:nvPicPr>
        <p:blipFill>
          <a:blip r:embed="rId2"/>
          <a:stretch>
            <a:fillRect/>
          </a:stretch>
        </p:blipFill>
        <p:spPr>
          <a:xfrm>
            <a:off x="340659" y="6102290"/>
            <a:ext cx="2349705" cy="605383"/>
          </a:xfrm>
          <a:prstGeom prst="rect">
            <a:avLst/>
          </a:prstGeom>
        </p:spPr>
      </p:pic>
      <p:sp>
        <p:nvSpPr>
          <p:cNvPr id="5" name="TextBox 4">
            <a:extLst>
              <a:ext uri="{FF2B5EF4-FFF2-40B4-BE49-F238E27FC236}">
                <a16:creationId xmlns:a16="http://schemas.microsoft.com/office/drawing/2014/main" id="{99116059-1F3D-6E15-DA10-12A78B4F6E5D}"/>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6" name="TextBox 5">
            <a:extLst>
              <a:ext uri="{FF2B5EF4-FFF2-40B4-BE49-F238E27FC236}">
                <a16:creationId xmlns:a16="http://schemas.microsoft.com/office/drawing/2014/main" id="{03FF0D8D-254F-BF8F-B7A4-7ED334D0B925}"/>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2936365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userDrawn="1"/>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pic>
        <p:nvPicPr>
          <p:cNvPr id="13" name="Picture 12" descr="Text&#10;&#10;Description automatically generated with medium confidence">
            <a:extLst>
              <a:ext uri="{FF2B5EF4-FFF2-40B4-BE49-F238E27FC236}">
                <a16:creationId xmlns:a16="http://schemas.microsoft.com/office/drawing/2014/main" id="{FD4A8752-9B4E-51B6-A941-AF71A6B2CC29}"/>
              </a:ext>
            </a:extLst>
          </p:cNvPr>
          <p:cNvPicPr>
            <a:picLocks noChangeAspect="1"/>
          </p:cNvPicPr>
          <p:nvPr userDrawn="1"/>
        </p:nvPicPr>
        <p:blipFill>
          <a:blip r:embed="rId2"/>
          <a:stretch>
            <a:fillRect/>
          </a:stretch>
        </p:blipFill>
        <p:spPr>
          <a:xfrm>
            <a:off x="340659" y="6102290"/>
            <a:ext cx="2349705" cy="605383"/>
          </a:xfrm>
          <a:prstGeom prst="rect">
            <a:avLst/>
          </a:prstGeom>
        </p:spPr>
      </p:pic>
      <p:sp>
        <p:nvSpPr>
          <p:cNvPr id="6" name="TextBox 5">
            <a:extLst>
              <a:ext uri="{FF2B5EF4-FFF2-40B4-BE49-F238E27FC236}">
                <a16:creationId xmlns:a16="http://schemas.microsoft.com/office/drawing/2014/main" id="{928F8202-6670-552F-6F67-761EEBA8E3B0}"/>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7" name="TextBox 6">
            <a:extLst>
              <a:ext uri="{FF2B5EF4-FFF2-40B4-BE49-F238E27FC236}">
                <a16:creationId xmlns:a16="http://schemas.microsoft.com/office/drawing/2014/main" id="{4C5E2A80-6152-4CAA-D639-300D7C422BFC}"/>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47F55468-196F-020B-DE04-CB31C6C0877E}"/>
              </a:ext>
            </a:extLst>
          </p:cNvPr>
          <p:cNvSpPr>
            <a:spLocks noGrp="1"/>
          </p:cNvSpPr>
          <p:nvPr>
            <p:ph sz="half" idx="1"/>
          </p:nvPr>
        </p:nvSpPr>
        <p:spPr>
          <a:xfrm>
            <a:off x="838200" y="1966585"/>
            <a:ext cx="5026572"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3">
            <a:extLst>
              <a:ext uri="{FF2B5EF4-FFF2-40B4-BE49-F238E27FC236}">
                <a16:creationId xmlns:a16="http://schemas.microsoft.com/office/drawing/2014/main" id="{6B73B4B6-F024-0F4B-7F69-38DFCF72833A}"/>
              </a:ext>
            </a:extLst>
          </p:cNvPr>
          <p:cNvSpPr>
            <a:spLocks noGrp="1"/>
          </p:cNvSpPr>
          <p:nvPr>
            <p:ph sz="half" idx="2"/>
          </p:nvPr>
        </p:nvSpPr>
        <p:spPr>
          <a:xfrm>
            <a:off x="6327228" y="1966585"/>
            <a:ext cx="5026572"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02786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4" name="Picture 13" descr="Text&#10;&#10;Description automatically generated">
            <a:extLst>
              <a:ext uri="{FF2B5EF4-FFF2-40B4-BE49-F238E27FC236}">
                <a16:creationId xmlns:a16="http://schemas.microsoft.com/office/drawing/2014/main" id="{BCC71E2A-C5AA-DC4B-12DB-A8D07268E803}"/>
              </a:ext>
            </a:extLst>
          </p:cNvPr>
          <p:cNvPicPr>
            <a:picLocks noChangeAspect="1"/>
          </p:cNvPicPr>
          <p:nvPr userDrawn="1"/>
        </p:nvPicPr>
        <p:blipFill>
          <a:blip r:embed="rId2"/>
          <a:stretch>
            <a:fillRect/>
          </a:stretch>
        </p:blipFill>
        <p:spPr>
          <a:xfrm>
            <a:off x="340659" y="6176963"/>
            <a:ext cx="3657600" cy="499672"/>
          </a:xfrm>
          <a:prstGeom prst="rect">
            <a:avLst/>
          </a:prstGeom>
        </p:spPr>
      </p:pic>
      <p:sp>
        <p:nvSpPr>
          <p:cNvPr id="3" name="TextBox 2">
            <a:extLst>
              <a:ext uri="{FF2B5EF4-FFF2-40B4-BE49-F238E27FC236}">
                <a16:creationId xmlns:a16="http://schemas.microsoft.com/office/drawing/2014/main" id="{0B1A7620-2C8D-3F97-48C0-70EF251B9C59}"/>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5" name="TextBox 4">
            <a:extLst>
              <a:ext uri="{FF2B5EF4-FFF2-40B4-BE49-F238E27FC236}">
                <a16:creationId xmlns:a16="http://schemas.microsoft.com/office/drawing/2014/main" id="{E670085D-EDB6-0C06-F988-3116E76785CE}"/>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6" name="Title 1">
            <a:extLst>
              <a:ext uri="{FF2B5EF4-FFF2-40B4-BE49-F238E27FC236}">
                <a16:creationId xmlns:a16="http://schemas.microsoft.com/office/drawing/2014/main" id="{7A520130-A205-325A-08BA-002FD53CBB83}"/>
              </a:ext>
            </a:extLst>
          </p:cNvPr>
          <p:cNvSpPr>
            <a:spLocks noGrp="1"/>
          </p:cNvSpPr>
          <p:nvPr>
            <p:ph type="title"/>
          </p:nvPr>
        </p:nvSpPr>
        <p:spPr>
          <a:xfrm>
            <a:off x="792217" y="300097"/>
            <a:ext cx="10607566"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7" name="Content Placeholder 13">
            <a:extLst>
              <a:ext uri="{FF2B5EF4-FFF2-40B4-BE49-F238E27FC236}">
                <a16:creationId xmlns:a16="http://schemas.microsoft.com/office/drawing/2014/main" id="{3E955F40-CED1-E581-96BD-CA63368089B8}"/>
              </a:ext>
            </a:extLst>
          </p:cNvPr>
          <p:cNvSpPr>
            <a:spLocks noGrp="1"/>
          </p:cNvSpPr>
          <p:nvPr>
            <p:ph sz="quarter" idx="10"/>
          </p:nvPr>
        </p:nvSpPr>
        <p:spPr>
          <a:xfrm>
            <a:off x="777766" y="1818290"/>
            <a:ext cx="10646979" cy="412005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82015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4A6D3E-9975-074B-8107-CD07F4DC9E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926AB1F-AB05-D256-A524-A97F02C60B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2EAB4B4A-0003-89F2-4975-2FB19ECAFB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DBFB06-D1AB-A149-9120-0AF75E3AE9D9}" type="datetimeFigureOut">
              <a:rPr lang="en-US" smtClean="0"/>
              <a:t>10/9/24</a:t>
            </a:fld>
            <a:endParaRPr lang="en-US"/>
          </a:p>
        </p:txBody>
      </p:sp>
      <p:sp>
        <p:nvSpPr>
          <p:cNvPr id="5" name="Footer Placeholder 4">
            <a:extLst>
              <a:ext uri="{FF2B5EF4-FFF2-40B4-BE49-F238E27FC236}">
                <a16:creationId xmlns:a16="http://schemas.microsoft.com/office/drawing/2014/main" id="{92BD121F-CA80-CB3B-141E-217965515F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EB056E6-8DD7-9413-514E-9138D5AD19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A0DA82-2DE2-DE45-82C0-20037DAFECE0}" type="slidenum">
              <a:rPr lang="en-US" smtClean="0"/>
              <a:t>‹#›</a:t>
            </a:fld>
            <a:endParaRPr lang="en-US"/>
          </a:p>
        </p:txBody>
      </p:sp>
    </p:spTree>
    <p:extLst>
      <p:ext uri="{BB962C8B-B14F-4D97-AF65-F5344CB8AC3E}">
        <p14:creationId xmlns:p14="http://schemas.microsoft.com/office/powerpoint/2010/main" val="3948032478"/>
      </p:ext>
    </p:extLst>
  </p:cSld>
  <p:clrMap bg1="lt1" tx1="dk1" bg2="lt2" tx2="dk2" accent1="accent1" accent2="accent2" accent3="accent3" accent4="accent4" accent5="accent5" accent6="accent6" hlink="hlink" folHlink="folHlink"/>
  <p:sldLayoutIdLst>
    <p:sldLayoutId id="2147483661" r:id="rId1"/>
    <p:sldLayoutId id="2147483660" r:id="rId2"/>
    <p:sldLayoutId id="2147483649" r:id="rId3"/>
    <p:sldLayoutId id="2147483650" r:id="rId4"/>
    <p:sldLayoutId id="2147483651" r:id="rId5"/>
    <p:sldLayoutId id="2147483662" r:id="rId6"/>
    <p:sldLayoutId id="2147483652" r:id="rId7"/>
    <p:sldLayoutId id="2147483664" r:id="rId8"/>
    <p:sldLayoutId id="2147483653" r:id="rId9"/>
    <p:sldLayoutId id="2147483654" r:id="rId10"/>
    <p:sldLayoutId id="2147483666" r:id="rId11"/>
    <p:sldLayoutId id="2147483668" r:id="rId12"/>
    <p:sldLayoutId id="2147483669" r:id="rId13"/>
    <p:sldLayoutId id="2147483655" r:id="rId14"/>
    <p:sldLayoutId id="2147483656" r:id="rId15"/>
    <p:sldLayoutId id="2147483657" r:id="rId16"/>
  </p:sldLayoutIdLst>
  <p:txStyles>
    <p:titleStyle>
      <a:lvl1pPr algn="l" defTabSz="914400" rtl="0" eaLnBrk="1" latinLnBrk="0" hangingPunct="1">
        <a:lnSpc>
          <a:spcPct val="90000"/>
        </a:lnSpc>
        <a:spcBef>
          <a:spcPct val="0"/>
        </a:spcBef>
        <a:buNone/>
        <a:defRPr sz="4400" b="1" kern="1200">
          <a:solidFill>
            <a:schemeClr val="tx1"/>
          </a:solidFill>
          <a:latin typeface="Palatino" pitchFamily="2" charset="77"/>
          <a:ea typeface="Palatino" pitchFamily="2" charset="77"/>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3.jpg"/><Relationship Id="rId5" Type="http://schemas.openxmlformats.org/officeDocument/2006/relationships/image" Target="../media/image12.jpeg"/><Relationship Id="rId4" Type="http://schemas.openxmlformats.org/officeDocument/2006/relationships/image" Target="../media/image11.jpg"/></Relationships>
</file>

<file path=ppt/slides/_rels/slide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ideo" Target="https://www.youtube.com/embed/TkWctm16o0g?feature=oembed" TargetMode="External"/><Relationship Id="rId4" Type="http://schemas.openxmlformats.org/officeDocument/2006/relationships/image" Target="../media/image21.jpe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ideo" Target="https://www.youtube.com/embed/DHQjl131EQc?feature=oembed" TargetMode="External"/><Relationship Id="rId4" Type="http://schemas.openxmlformats.org/officeDocument/2006/relationships/image" Target="../media/image28.jpe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ideo" Target="https://player.vimeo.com/video/867339436?app_id=122963" TargetMode="External"/><Relationship Id="rId4"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2C066E-38EA-09C0-DDDD-5D17538C43DA}"/>
              </a:ext>
            </a:extLst>
          </p:cNvPr>
          <p:cNvSpPr>
            <a:spLocks noGrp="1"/>
          </p:cNvSpPr>
          <p:nvPr>
            <p:ph type="ctrTitle"/>
          </p:nvPr>
        </p:nvSpPr>
        <p:spPr/>
        <p:txBody>
          <a:bodyPr/>
          <a:lstStyle/>
          <a:p>
            <a:r>
              <a:rPr lang="en-US" dirty="0"/>
              <a:t>Adopt-A-Cow: Dairy</a:t>
            </a:r>
          </a:p>
        </p:txBody>
      </p:sp>
      <p:sp>
        <p:nvSpPr>
          <p:cNvPr id="8" name="Subtitle 7">
            <a:extLst>
              <a:ext uri="{FF2B5EF4-FFF2-40B4-BE49-F238E27FC236}">
                <a16:creationId xmlns:a16="http://schemas.microsoft.com/office/drawing/2014/main" id="{40FF78B4-73B7-803E-84CA-D0222C8835CB}"/>
              </a:ext>
            </a:extLst>
          </p:cNvPr>
          <p:cNvSpPr>
            <a:spLocks noGrp="1"/>
          </p:cNvSpPr>
          <p:nvPr>
            <p:ph type="subTitle" idx="1"/>
          </p:nvPr>
        </p:nvSpPr>
        <p:spPr>
          <a:xfrm>
            <a:off x="468359" y="4195482"/>
            <a:ext cx="5489095" cy="1803536"/>
          </a:xfrm>
        </p:spPr>
        <p:txBody>
          <a:bodyPr>
            <a:normAutofit/>
          </a:bodyPr>
          <a:lstStyle/>
          <a:p>
            <a:r>
              <a:rPr lang="en-US" sz="3600" b="1" dirty="0">
                <a:latin typeface="Arial" panose="020B0604020202020204" pitchFamily="34" charset="0"/>
                <a:cs typeface="Arial" panose="020B0604020202020204" pitchFamily="34" charset="0"/>
              </a:rPr>
              <a:t>Lesson 6</a:t>
            </a:r>
          </a:p>
          <a:p>
            <a:r>
              <a:rPr lang="en-US" sz="3200" i="1" dirty="0">
                <a:latin typeface="Arial" panose="020B0604020202020204" pitchFamily="34" charset="0"/>
                <a:cs typeface="Arial" panose="020B0604020202020204" pitchFamily="34" charset="0"/>
              </a:rPr>
              <a:t>Products and Careers</a:t>
            </a:r>
          </a:p>
        </p:txBody>
      </p:sp>
      <p:pic>
        <p:nvPicPr>
          <p:cNvPr id="3" name="Picture Placeholder 2">
            <a:extLst>
              <a:ext uri="{FF2B5EF4-FFF2-40B4-BE49-F238E27FC236}">
                <a16:creationId xmlns:a16="http://schemas.microsoft.com/office/drawing/2014/main" id="{DC2B1B41-143E-3AE1-76DF-9BEF4F48E0EA}"/>
              </a:ext>
              <a:ext uri="{C183D7F6-B498-43B3-948B-1728B52AA6E4}">
                <adec:decorative xmlns:adec="http://schemas.microsoft.com/office/drawing/2017/decorative" val="1"/>
              </a:ext>
            </a:extLst>
          </p:cNvPr>
          <p:cNvPicPr>
            <a:picLocks noGrp="1" noChangeAspect="1"/>
          </p:cNvPicPr>
          <p:nvPr>
            <p:ph type="pic" sz="quarter" idx="13"/>
          </p:nvPr>
        </p:nvPicPr>
        <p:blipFill>
          <a:blip r:embed="rId2"/>
          <a:srcRect l="42171" r="12613"/>
          <a:stretch/>
        </p:blipFill>
        <p:spPr>
          <a:xfrm>
            <a:off x="7540625" y="0"/>
            <a:ext cx="4651375" cy="6858000"/>
          </a:xfrm>
        </p:spPr>
      </p:pic>
    </p:spTree>
    <p:extLst>
      <p:ext uri="{BB962C8B-B14F-4D97-AF65-F5344CB8AC3E}">
        <p14:creationId xmlns:p14="http://schemas.microsoft.com/office/powerpoint/2010/main" val="669750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A5FDF-CA1B-12D3-A0A2-9E0C8301BB9D}"/>
              </a:ext>
            </a:extLst>
          </p:cNvPr>
          <p:cNvSpPr>
            <a:spLocks noGrp="1"/>
          </p:cNvSpPr>
          <p:nvPr>
            <p:ph type="title" idx="4294967295"/>
          </p:nvPr>
        </p:nvSpPr>
        <p:spPr>
          <a:xfrm>
            <a:off x="838200" y="1007679"/>
            <a:ext cx="10515600" cy="1325563"/>
          </a:xfrm>
        </p:spPr>
        <p:txBody>
          <a:bodyPr anchor="b">
            <a:normAutofit/>
          </a:bodyPr>
          <a:lstStyle/>
          <a:p>
            <a:r>
              <a:rPr lang="en-US" sz="800" dirty="0">
                <a:solidFill>
                  <a:schemeClr val="bg1"/>
                </a:solidFill>
              </a:rPr>
              <a:t>And Justice for</a:t>
            </a:r>
            <a:r>
              <a:rPr lang="en-US" sz="800" baseline="0" dirty="0">
                <a:solidFill>
                  <a:schemeClr val="bg1"/>
                </a:solidFill>
              </a:rPr>
              <a:t> All - English</a:t>
            </a:r>
            <a:endParaRPr lang="en-US" sz="800" dirty="0">
              <a:solidFill>
                <a:schemeClr val="bg1"/>
              </a:solidFill>
            </a:endParaRPr>
          </a:p>
        </p:txBody>
      </p:sp>
    </p:spTree>
    <p:extLst>
      <p:ext uri="{BB962C8B-B14F-4D97-AF65-F5344CB8AC3E}">
        <p14:creationId xmlns:p14="http://schemas.microsoft.com/office/powerpoint/2010/main" val="22527904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15D12-B975-2B70-2346-B5679EC3B0F8}"/>
              </a:ext>
            </a:extLst>
          </p:cNvPr>
          <p:cNvSpPr>
            <a:spLocks noGrp="1"/>
          </p:cNvSpPr>
          <p:nvPr>
            <p:ph type="title" idx="4294967295"/>
          </p:nvPr>
        </p:nvSpPr>
        <p:spPr>
          <a:xfrm>
            <a:off x="838200" y="1081820"/>
            <a:ext cx="10515600" cy="1325563"/>
          </a:xfrm>
        </p:spPr>
        <p:txBody>
          <a:bodyPr anchor="b">
            <a:normAutofit/>
          </a:bodyPr>
          <a:lstStyle/>
          <a:p>
            <a:r>
              <a:rPr lang="en-US" sz="800" dirty="0">
                <a:solidFill>
                  <a:schemeClr val="bg1"/>
                </a:solidFill>
              </a:rPr>
              <a:t>And Justice for All - Spanish</a:t>
            </a:r>
          </a:p>
        </p:txBody>
      </p:sp>
    </p:spTree>
    <p:extLst>
      <p:ext uri="{BB962C8B-B14F-4D97-AF65-F5344CB8AC3E}">
        <p14:creationId xmlns:p14="http://schemas.microsoft.com/office/powerpoint/2010/main" val="2059801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noAutofit/>
          </a:bodyPr>
          <a:lstStyle/>
          <a:p>
            <a:r>
              <a:rPr lang="en-US" sz="4000" dirty="0"/>
              <a:t>Lesson 5 Review</a:t>
            </a:r>
          </a:p>
        </p:txBody>
      </p:sp>
      <p:pic>
        <p:nvPicPr>
          <p:cNvPr id="3" name="Picture 2" descr="Free Cow Holstein Cow photo and picture">
            <a:extLst>
              <a:ext uri="{FF2B5EF4-FFF2-40B4-BE49-F238E27FC236}">
                <a16:creationId xmlns:a16="http://schemas.microsoft.com/office/drawing/2014/main" id="{5B5914D0-0172-7B1E-D40F-06D7C178418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0611" y="2038082"/>
            <a:ext cx="2314318" cy="1600200"/>
          </a:xfrm>
          <a:prstGeom prst="rect">
            <a:avLst/>
          </a:prstGeom>
          <a:noFill/>
          <a:ln>
            <a:noFill/>
          </a:ln>
        </p:spPr>
      </p:pic>
      <p:sp>
        <p:nvSpPr>
          <p:cNvPr id="4" name="Right Arrow 17" descr="arrow pointing to the right">
            <a:extLst>
              <a:ext uri="{FF2B5EF4-FFF2-40B4-BE49-F238E27FC236}">
                <a16:creationId xmlns:a16="http://schemas.microsoft.com/office/drawing/2014/main" id="{B1EF0BD3-B0F8-B9D2-8CFC-55645E17B980}"/>
              </a:ext>
            </a:extLst>
          </p:cNvPr>
          <p:cNvSpPr/>
          <p:nvPr/>
        </p:nvSpPr>
        <p:spPr>
          <a:xfrm>
            <a:off x="2786838" y="2365703"/>
            <a:ext cx="1175657" cy="949648"/>
          </a:xfrm>
          <a:prstGeom prst="rightArrow">
            <a:avLst/>
          </a:prstGeom>
          <a:solidFill>
            <a:srgbClr val="0033A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descr="milking parlor">
            <a:extLst>
              <a:ext uri="{FF2B5EF4-FFF2-40B4-BE49-F238E27FC236}">
                <a16:creationId xmlns:a16="http://schemas.microsoft.com/office/drawing/2014/main" id="{57C98441-7AEF-11F5-01EC-B4091212B670}"/>
              </a:ext>
            </a:extLst>
          </p:cNvPr>
          <p:cNvPicPr>
            <a:picLocks noChangeAspect="1"/>
          </p:cNvPicPr>
          <p:nvPr/>
        </p:nvPicPr>
        <p:blipFill>
          <a:blip r:embed="rId4"/>
          <a:stretch>
            <a:fillRect/>
          </a:stretch>
        </p:blipFill>
        <p:spPr>
          <a:xfrm>
            <a:off x="4124403" y="2041982"/>
            <a:ext cx="2400300" cy="1600200"/>
          </a:xfrm>
          <a:prstGeom prst="rect">
            <a:avLst/>
          </a:prstGeom>
        </p:spPr>
      </p:pic>
      <p:sp>
        <p:nvSpPr>
          <p:cNvPr id="10" name="Right Arrow 17" descr="Arrow pointing to the right">
            <a:extLst>
              <a:ext uri="{FF2B5EF4-FFF2-40B4-BE49-F238E27FC236}">
                <a16:creationId xmlns:a16="http://schemas.microsoft.com/office/drawing/2014/main" id="{80326BAF-9EB0-8CFD-31CD-5C8BAF77A525}"/>
              </a:ext>
            </a:extLst>
          </p:cNvPr>
          <p:cNvSpPr/>
          <p:nvPr/>
        </p:nvSpPr>
        <p:spPr>
          <a:xfrm>
            <a:off x="6649878" y="2363358"/>
            <a:ext cx="1175657" cy="949648"/>
          </a:xfrm>
          <a:prstGeom prst="rightArrow">
            <a:avLst/>
          </a:prstGeom>
          <a:solidFill>
            <a:srgbClr val="0033A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descr="Free Empty Attic Merchant Of Milk photo and picture">
            <a:extLst>
              <a:ext uri="{FF2B5EF4-FFF2-40B4-BE49-F238E27FC236}">
                <a16:creationId xmlns:a16="http://schemas.microsoft.com/office/drawing/2014/main" id="{FA98C917-D20E-57A7-AC3D-5888332C490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24177" y="2038082"/>
            <a:ext cx="2326455" cy="1600200"/>
          </a:xfrm>
          <a:prstGeom prst="rect">
            <a:avLst/>
          </a:prstGeom>
          <a:noFill/>
          <a:ln>
            <a:noFill/>
          </a:ln>
        </p:spPr>
      </p:pic>
      <p:sp>
        <p:nvSpPr>
          <p:cNvPr id="13" name="Bent Arrow 19" descr="Arrow pointing down">
            <a:extLst>
              <a:ext uri="{FF2B5EF4-FFF2-40B4-BE49-F238E27FC236}">
                <a16:creationId xmlns:a16="http://schemas.microsoft.com/office/drawing/2014/main" id="{4ADE2CF1-FB82-6D4E-E779-409AF3BE1B2D}"/>
              </a:ext>
            </a:extLst>
          </p:cNvPr>
          <p:cNvSpPr/>
          <p:nvPr/>
        </p:nvSpPr>
        <p:spPr>
          <a:xfrm rot="5400000">
            <a:off x="10537665" y="2625637"/>
            <a:ext cx="1075644" cy="949647"/>
          </a:xfrm>
          <a:prstGeom prst="bentArrow">
            <a:avLst/>
          </a:prstGeom>
          <a:solidFill>
            <a:srgbClr val="0033A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6" name="Picture 15" descr="child eating cereal with milk">
            <a:extLst>
              <a:ext uri="{FF2B5EF4-FFF2-40B4-BE49-F238E27FC236}">
                <a16:creationId xmlns:a16="http://schemas.microsoft.com/office/drawing/2014/main" id="{03FCE026-CCDC-A2A1-459C-56B38748B52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14912" y="3855720"/>
            <a:ext cx="2407824" cy="1600200"/>
          </a:xfrm>
          <a:prstGeom prst="rect">
            <a:avLst/>
          </a:prstGeom>
        </p:spPr>
      </p:pic>
      <p:sp>
        <p:nvSpPr>
          <p:cNvPr id="18" name="Right Arrow 21" descr="arrow pointing to the left">
            <a:extLst>
              <a:ext uri="{FF2B5EF4-FFF2-40B4-BE49-F238E27FC236}">
                <a16:creationId xmlns:a16="http://schemas.microsoft.com/office/drawing/2014/main" id="{A053D2BC-0484-54AB-CF8E-E66D94C12E15}"/>
              </a:ext>
            </a:extLst>
          </p:cNvPr>
          <p:cNvSpPr/>
          <p:nvPr/>
        </p:nvSpPr>
        <p:spPr>
          <a:xfrm rot="10800000">
            <a:off x="4373880" y="4160520"/>
            <a:ext cx="1175657" cy="949648"/>
          </a:xfrm>
          <a:prstGeom prst="rightArrow">
            <a:avLst/>
          </a:prstGeom>
          <a:solidFill>
            <a:srgbClr val="0033A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Picture 13" descr="Free Yogurt Dairy photo and picture">
            <a:extLst>
              <a:ext uri="{FF2B5EF4-FFF2-40B4-BE49-F238E27FC236}">
                <a16:creationId xmlns:a16="http://schemas.microsoft.com/office/drawing/2014/main" id="{9C7287D1-A5EA-5B06-8882-2F87C61EAF60}"/>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34248" y="3811272"/>
            <a:ext cx="2314318" cy="1600200"/>
          </a:xfrm>
          <a:prstGeom prst="rect">
            <a:avLst/>
          </a:prstGeom>
          <a:noFill/>
          <a:ln>
            <a:noFill/>
          </a:ln>
        </p:spPr>
      </p:pic>
      <p:sp>
        <p:nvSpPr>
          <p:cNvPr id="15" name="Right Arrow 21" descr="arrow pointing to the left">
            <a:extLst>
              <a:ext uri="{FF2B5EF4-FFF2-40B4-BE49-F238E27FC236}">
                <a16:creationId xmlns:a16="http://schemas.microsoft.com/office/drawing/2014/main" id="{54C2994F-1755-B727-4C4B-82C062166A1D}"/>
              </a:ext>
            </a:extLst>
          </p:cNvPr>
          <p:cNvSpPr/>
          <p:nvPr/>
        </p:nvSpPr>
        <p:spPr>
          <a:xfrm rot="10800000">
            <a:off x="8267964" y="4162584"/>
            <a:ext cx="1175657" cy="949648"/>
          </a:xfrm>
          <a:prstGeom prst="rightArrow">
            <a:avLst/>
          </a:prstGeom>
          <a:solidFill>
            <a:srgbClr val="0033A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2" name="Picture 11" descr="Free Organic Screening photo and picture">
            <a:extLst>
              <a:ext uri="{FF2B5EF4-FFF2-40B4-BE49-F238E27FC236}">
                <a16:creationId xmlns:a16="http://schemas.microsoft.com/office/drawing/2014/main" id="{B18292A9-6411-E802-7840-962EE9B8829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047"/>
          <a:stretch/>
        </p:blipFill>
        <p:spPr bwMode="auto">
          <a:xfrm>
            <a:off x="9682418" y="3802603"/>
            <a:ext cx="2311462" cy="16002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29647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8A882-DB2E-BFE6-3718-5C0F78B2C475}"/>
              </a:ext>
            </a:extLst>
          </p:cNvPr>
          <p:cNvSpPr>
            <a:spLocks noGrp="1"/>
          </p:cNvSpPr>
          <p:nvPr>
            <p:ph type="title"/>
          </p:nvPr>
        </p:nvSpPr>
        <p:spPr/>
        <p:txBody>
          <a:bodyPr/>
          <a:lstStyle/>
          <a:p>
            <a:r>
              <a:rPr lang="en-US" dirty="0"/>
              <a:t>What’s in your milk?</a:t>
            </a:r>
          </a:p>
        </p:txBody>
      </p:sp>
      <p:sp>
        <p:nvSpPr>
          <p:cNvPr id="4" name="Content Placeholder 3">
            <a:extLst>
              <a:ext uri="{FF2B5EF4-FFF2-40B4-BE49-F238E27FC236}">
                <a16:creationId xmlns:a16="http://schemas.microsoft.com/office/drawing/2014/main" id="{DF6B8EAB-AD87-319A-ECC0-C196FE0DA33E}"/>
              </a:ext>
            </a:extLst>
          </p:cNvPr>
          <p:cNvSpPr>
            <a:spLocks noGrp="1"/>
          </p:cNvSpPr>
          <p:nvPr>
            <p:ph idx="1"/>
          </p:nvPr>
        </p:nvSpPr>
        <p:spPr>
          <a:xfrm>
            <a:off x="4892040" y="1767840"/>
            <a:ext cx="6431280" cy="3965675"/>
          </a:xfrm>
        </p:spPr>
        <p:txBody>
          <a:bodyPr anchor="ctr">
            <a:normAutofit/>
          </a:bodyPr>
          <a:lstStyle/>
          <a:p>
            <a:r>
              <a:rPr lang="en-US" sz="4000" dirty="0"/>
              <a:t>87.5% Water</a:t>
            </a:r>
          </a:p>
          <a:p>
            <a:r>
              <a:rPr lang="en-US" sz="4000" dirty="0"/>
              <a:t>5% Lactose (milk sugar)</a:t>
            </a:r>
          </a:p>
          <a:p>
            <a:r>
              <a:rPr lang="en-US" sz="4000" dirty="0"/>
              <a:t>3.5% Fat (cream)</a:t>
            </a:r>
          </a:p>
          <a:p>
            <a:r>
              <a:rPr lang="en-US" sz="4000" dirty="0"/>
              <a:t>3.3% Protein</a:t>
            </a:r>
          </a:p>
          <a:p>
            <a:r>
              <a:rPr lang="en-US" sz="4000" dirty="0"/>
              <a:t>7% Mineral</a:t>
            </a:r>
          </a:p>
        </p:txBody>
      </p:sp>
      <p:pic>
        <p:nvPicPr>
          <p:cNvPr id="7" name="Picture 6">
            <a:extLst>
              <a:ext uri="{FF2B5EF4-FFF2-40B4-BE49-F238E27FC236}">
                <a16:creationId xmlns:a16="http://schemas.microsoft.com/office/drawing/2014/main" id="{5CB6D185-2ECB-7355-142F-F96E54108009}"/>
              </a:ext>
              <a:ext uri="{C183D7F6-B498-43B3-948B-1728B52AA6E4}">
                <adec:decorative xmlns:adec="http://schemas.microsoft.com/office/drawing/2017/decorative" val="1"/>
              </a:ext>
            </a:extLst>
          </p:cNvPr>
          <p:cNvPicPr>
            <a:picLocks noChangeAspect="1"/>
          </p:cNvPicPr>
          <p:nvPr/>
        </p:nvPicPr>
        <p:blipFill>
          <a:blip r:embed="rId3"/>
          <a:srcRect l="29507" t="31680" r="29709"/>
          <a:stretch/>
        </p:blipFill>
        <p:spPr>
          <a:xfrm>
            <a:off x="1295400" y="1767840"/>
            <a:ext cx="3169920" cy="3911022"/>
          </a:xfrm>
          <a:prstGeom prst="rect">
            <a:avLst/>
          </a:prstGeom>
        </p:spPr>
      </p:pic>
    </p:spTree>
    <p:extLst>
      <p:ext uri="{BB962C8B-B14F-4D97-AF65-F5344CB8AC3E}">
        <p14:creationId xmlns:p14="http://schemas.microsoft.com/office/powerpoint/2010/main" val="31748101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dirty="0"/>
              <a:t>Products</a:t>
            </a:r>
          </a:p>
        </p:txBody>
      </p:sp>
      <p:pic>
        <p:nvPicPr>
          <p:cNvPr id="9" name="Content Placeholder 8">
            <a:extLst>
              <a:ext uri="{FF2B5EF4-FFF2-40B4-BE49-F238E27FC236}">
                <a16:creationId xmlns:a16="http://schemas.microsoft.com/office/drawing/2014/main" id="{4981AFD2-B3B0-0E4F-30E6-DC1DC5966AFC}"/>
              </a:ext>
              <a:ext uri="{C183D7F6-B498-43B3-948B-1728B52AA6E4}">
                <adec:decorative xmlns:adec="http://schemas.microsoft.com/office/drawing/2017/decorative" val="1"/>
              </a:ext>
            </a:extLst>
          </p:cNvPr>
          <p:cNvPicPr>
            <a:picLocks noGrp="1" noChangeAspect="1"/>
          </p:cNvPicPr>
          <p:nvPr>
            <p:ph idx="1"/>
          </p:nvPr>
        </p:nvPicPr>
        <p:blipFill>
          <a:blip r:embed="rId3"/>
          <a:srcRect/>
          <a:stretch/>
        </p:blipFill>
        <p:spPr>
          <a:xfrm>
            <a:off x="490459" y="1611306"/>
            <a:ext cx="2881947" cy="1924374"/>
          </a:xfrm>
        </p:spPr>
      </p:pic>
      <p:sp>
        <p:nvSpPr>
          <p:cNvPr id="3" name="TextBox 2">
            <a:extLst>
              <a:ext uri="{FF2B5EF4-FFF2-40B4-BE49-F238E27FC236}">
                <a16:creationId xmlns:a16="http://schemas.microsoft.com/office/drawing/2014/main" id="{6836B0A2-C214-A711-11C4-07DA6ECC14D3}"/>
              </a:ext>
            </a:extLst>
          </p:cNvPr>
          <p:cNvSpPr txBox="1"/>
          <p:nvPr/>
        </p:nvSpPr>
        <p:spPr>
          <a:xfrm>
            <a:off x="3535680" y="2111828"/>
            <a:ext cx="2194560" cy="923330"/>
          </a:xfrm>
          <a:prstGeom prst="rect">
            <a:avLst/>
          </a:prstGeom>
          <a:noFill/>
        </p:spPr>
        <p:txBody>
          <a:bodyPr wrap="square" rtlCol="0">
            <a:spAutoFit/>
          </a:bodyPr>
          <a:lstStyle/>
          <a:p>
            <a:r>
              <a:rPr lang="en-US" b="1" dirty="0">
                <a:solidFill>
                  <a:srgbClr val="0033A0"/>
                </a:solidFill>
                <a:latin typeface="Arial" panose="020B0604020202020204" pitchFamily="34" charset="0"/>
                <a:cs typeface="Arial" panose="020B0604020202020204" pitchFamily="34" charset="0"/>
              </a:rPr>
              <a:t>BUTTER</a:t>
            </a:r>
            <a:r>
              <a:rPr lang="en-US" dirty="0">
                <a:latin typeface="Arial" panose="020B0604020202020204" pitchFamily="34" charset="0"/>
                <a:cs typeface="Arial" panose="020B0604020202020204" pitchFamily="34" charset="0"/>
              </a:rPr>
              <a:t> is made from the </a:t>
            </a:r>
            <a:r>
              <a:rPr lang="en-US" b="1" dirty="0">
                <a:solidFill>
                  <a:srgbClr val="0033A0"/>
                </a:solidFill>
                <a:latin typeface="Arial" panose="020B0604020202020204" pitchFamily="34" charset="0"/>
                <a:cs typeface="Arial" panose="020B0604020202020204" pitchFamily="34" charset="0"/>
              </a:rPr>
              <a:t>CREAM</a:t>
            </a:r>
            <a:r>
              <a:rPr lang="en-US" dirty="0">
                <a:latin typeface="Arial" panose="020B0604020202020204" pitchFamily="34" charset="0"/>
                <a:cs typeface="Arial" panose="020B0604020202020204" pitchFamily="34" charset="0"/>
              </a:rPr>
              <a:t> or fat in the milk.</a:t>
            </a:r>
          </a:p>
        </p:txBody>
      </p:sp>
      <p:pic>
        <p:nvPicPr>
          <p:cNvPr id="6" name="Content Placeholder 8">
            <a:extLst>
              <a:ext uri="{FF2B5EF4-FFF2-40B4-BE49-F238E27FC236}">
                <a16:creationId xmlns:a16="http://schemas.microsoft.com/office/drawing/2014/main" id="{E0564356-F2FB-B8B8-D3DB-0E3C1CD2C6A2}"/>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490459" y="3828273"/>
            <a:ext cx="2881765" cy="1917207"/>
          </a:xfrm>
          <a:prstGeom prst="rect">
            <a:avLst/>
          </a:prstGeom>
        </p:spPr>
      </p:pic>
      <p:sp>
        <p:nvSpPr>
          <p:cNvPr id="7" name="TextBox 6">
            <a:extLst>
              <a:ext uri="{FF2B5EF4-FFF2-40B4-BE49-F238E27FC236}">
                <a16:creationId xmlns:a16="http://schemas.microsoft.com/office/drawing/2014/main" id="{B9F21F83-3D94-4D6E-AF13-53219175547C}"/>
              </a:ext>
            </a:extLst>
          </p:cNvPr>
          <p:cNvSpPr txBox="1"/>
          <p:nvPr/>
        </p:nvSpPr>
        <p:spPr>
          <a:xfrm>
            <a:off x="3535680" y="4325211"/>
            <a:ext cx="2194560" cy="923330"/>
          </a:xfrm>
          <a:prstGeom prst="rect">
            <a:avLst/>
          </a:prstGeom>
          <a:noFill/>
        </p:spPr>
        <p:txBody>
          <a:bodyPr wrap="square" rtlCol="0">
            <a:spAutoFit/>
          </a:bodyPr>
          <a:lstStyle/>
          <a:p>
            <a:r>
              <a:rPr lang="en-US" b="1" dirty="0">
                <a:solidFill>
                  <a:srgbClr val="0033A0"/>
                </a:solidFill>
                <a:latin typeface="Arial" panose="020B0604020202020204" pitchFamily="34" charset="0"/>
                <a:cs typeface="Arial" panose="020B0604020202020204" pitchFamily="34" charset="0"/>
              </a:rPr>
              <a:t>YOGURT</a:t>
            </a:r>
            <a:r>
              <a:rPr lang="en-US" dirty="0">
                <a:latin typeface="Arial" panose="020B0604020202020204" pitchFamily="34" charset="0"/>
                <a:cs typeface="Arial" panose="020B0604020202020204" pitchFamily="34" charset="0"/>
              </a:rPr>
              <a:t> is made from the </a:t>
            </a:r>
            <a:r>
              <a:rPr lang="en-US" b="1" dirty="0">
                <a:solidFill>
                  <a:srgbClr val="0033A0"/>
                </a:solidFill>
                <a:latin typeface="Arial" panose="020B0604020202020204" pitchFamily="34" charset="0"/>
                <a:cs typeface="Arial" panose="020B0604020202020204" pitchFamily="34" charset="0"/>
              </a:rPr>
              <a:t>SUGAR</a:t>
            </a:r>
            <a:r>
              <a:rPr lang="en-US" dirty="0">
                <a:latin typeface="Arial" panose="020B0604020202020204" pitchFamily="34" charset="0"/>
                <a:cs typeface="Arial" panose="020B0604020202020204" pitchFamily="34" charset="0"/>
              </a:rPr>
              <a:t> or lactose in the milk.</a:t>
            </a:r>
          </a:p>
        </p:txBody>
      </p:sp>
      <p:pic>
        <p:nvPicPr>
          <p:cNvPr id="8" name="Content Placeholder 8">
            <a:extLst>
              <a:ext uri="{FF2B5EF4-FFF2-40B4-BE49-F238E27FC236}">
                <a16:creationId xmlns:a16="http://schemas.microsoft.com/office/drawing/2014/main" id="{59BCA895-AA0C-A592-C3B7-D996075CC433}"/>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6327379" y="1612844"/>
            <a:ext cx="2881947" cy="1921298"/>
          </a:xfrm>
          <a:prstGeom prst="rect">
            <a:avLst/>
          </a:prstGeom>
        </p:spPr>
      </p:pic>
      <p:sp>
        <p:nvSpPr>
          <p:cNvPr id="10" name="TextBox 9">
            <a:extLst>
              <a:ext uri="{FF2B5EF4-FFF2-40B4-BE49-F238E27FC236}">
                <a16:creationId xmlns:a16="http://schemas.microsoft.com/office/drawing/2014/main" id="{BF927035-A31C-B7B5-0C96-BF08F7EC36CD}"/>
              </a:ext>
            </a:extLst>
          </p:cNvPr>
          <p:cNvSpPr txBox="1"/>
          <p:nvPr/>
        </p:nvSpPr>
        <p:spPr>
          <a:xfrm>
            <a:off x="9372600" y="2111828"/>
            <a:ext cx="2194560" cy="1200329"/>
          </a:xfrm>
          <a:prstGeom prst="rect">
            <a:avLst/>
          </a:prstGeom>
          <a:noFill/>
        </p:spPr>
        <p:txBody>
          <a:bodyPr wrap="square" rtlCol="0">
            <a:spAutoFit/>
          </a:bodyPr>
          <a:lstStyle/>
          <a:p>
            <a:r>
              <a:rPr lang="en-US" b="1" dirty="0">
                <a:solidFill>
                  <a:srgbClr val="0033A0"/>
                </a:solidFill>
                <a:latin typeface="Arial" panose="020B0604020202020204" pitchFamily="34" charset="0"/>
                <a:cs typeface="Arial" panose="020B0604020202020204" pitchFamily="34" charset="0"/>
              </a:rPr>
              <a:t>CHEESE</a:t>
            </a:r>
            <a:r>
              <a:rPr lang="en-US" dirty="0">
                <a:latin typeface="Arial" panose="020B0604020202020204" pitchFamily="34" charset="0"/>
                <a:cs typeface="Arial" panose="020B0604020202020204" pitchFamily="34" charset="0"/>
              </a:rPr>
              <a:t> is made from the </a:t>
            </a:r>
            <a:r>
              <a:rPr lang="en-US" b="1" dirty="0">
                <a:solidFill>
                  <a:srgbClr val="0033A0"/>
                </a:solidFill>
                <a:latin typeface="Arial" panose="020B0604020202020204" pitchFamily="34" charset="0"/>
                <a:cs typeface="Arial" panose="020B0604020202020204" pitchFamily="34" charset="0"/>
              </a:rPr>
              <a:t>PROTEIN</a:t>
            </a:r>
            <a:r>
              <a:rPr lang="en-US" dirty="0">
                <a:latin typeface="Arial" panose="020B0604020202020204" pitchFamily="34" charset="0"/>
                <a:cs typeface="Arial" panose="020B0604020202020204" pitchFamily="34" charset="0"/>
              </a:rPr>
              <a:t> and </a:t>
            </a:r>
            <a:r>
              <a:rPr lang="en-US" b="1" dirty="0">
                <a:solidFill>
                  <a:srgbClr val="0033A0"/>
                </a:solidFill>
                <a:latin typeface="Arial" panose="020B0604020202020204" pitchFamily="34" charset="0"/>
                <a:cs typeface="Arial" panose="020B0604020202020204" pitchFamily="34" charset="0"/>
              </a:rPr>
              <a:t>FAT</a:t>
            </a:r>
            <a:r>
              <a:rPr lang="en-US" dirty="0">
                <a:latin typeface="Arial" panose="020B0604020202020204" pitchFamily="34" charset="0"/>
                <a:cs typeface="Arial" panose="020B0604020202020204" pitchFamily="34" charset="0"/>
              </a:rPr>
              <a:t> in the milk.</a:t>
            </a:r>
          </a:p>
        </p:txBody>
      </p:sp>
      <p:pic>
        <p:nvPicPr>
          <p:cNvPr id="12" name="Content Placeholder 8">
            <a:extLst>
              <a:ext uri="{FF2B5EF4-FFF2-40B4-BE49-F238E27FC236}">
                <a16:creationId xmlns:a16="http://schemas.microsoft.com/office/drawing/2014/main" id="{61495680-DFC8-8AF7-2DEE-E672598E565D}"/>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6330356" y="3828273"/>
            <a:ext cx="2875810" cy="1917207"/>
          </a:xfrm>
          <a:prstGeom prst="rect">
            <a:avLst/>
          </a:prstGeom>
        </p:spPr>
      </p:pic>
      <p:sp>
        <p:nvSpPr>
          <p:cNvPr id="13" name="TextBox 12">
            <a:extLst>
              <a:ext uri="{FF2B5EF4-FFF2-40B4-BE49-F238E27FC236}">
                <a16:creationId xmlns:a16="http://schemas.microsoft.com/office/drawing/2014/main" id="{C6C7B7F6-ED9E-5E64-F376-1906E542B70C}"/>
              </a:ext>
            </a:extLst>
          </p:cNvPr>
          <p:cNvSpPr txBox="1"/>
          <p:nvPr/>
        </p:nvSpPr>
        <p:spPr>
          <a:xfrm>
            <a:off x="9372600" y="4325211"/>
            <a:ext cx="2194560" cy="1200329"/>
          </a:xfrm>
          <a:prstGeom prst="rect">
            <a:avLst/>
          </a:prstGeom>
          <a:noFill/>
        </p:spPr>
        <p:txBody>
          <a:bodyPr wrap="square" rtlCol="0">
            <a:spAutoFit/>
          </a:bodyPr>
          <a:lstStyle/>
          <a:p>
            <a:r>
              <a:rPr lang="en-US" b="1" dirty="0">
                <a:solidFill>
                  <a:srgbClr val="0033A0"/>
                </a:solidFill>
                <a:latin typeface="Arial" panose="020B0604020202020204" pitchFamily="34" charset="0"/>
                <a:cs typeface="Arial" panose="020B0604020202020204" pitchFamily="34" charset="0"/>
              </a:rPr>
              <a:t>ICE CREAM</a:t>
            </a:r>
            <a:r>
              <a:rPr lang="en-US" dirty="0">
                <a:latin typeface="Arial" panose="020B0604020202020204" pitchFamily="34" charset="0"/>
                <a:cs typeface="Arial" panose="020B0604020202020204" pitchFamily="34" charset="0"/>
              </a:rPr>
              <a:t> is made from the </a:t>
            </a:r>
            <a:r>
              <a:rPr lang="en-US" b="1" dirty="0">
                <a:solidFill>
                  <a:srgbClr val="0033A0"/>
                </a:solidFill>
                <a:latin typeface="Arial" panose="020B0604020202020204" pitchFamily="34" charset="0"/>
                <a:cs typeface="Arial" panose="020B0604020202020204" pitchFamily="34" charset="0"/>
              </a:rPr>
              <a:t>CREAM</a:t>
            </a:r>
            <a:r>
              <a:rPr lang="en-US" dirty="0">
                <a:latin typeface="Arial" panose="020B0604020202020204" pitchFamily="34" charset="0"/>
                <a:cs typeface="Arial" panose="020B0604020202020204" pitchFamily="34" charset="0"/>
              </a:rPr>
              <a:t> or fat in the milk.</a:t>
            </a:r>
          </a:p>
        </p:txBody>
      </p:sp>
    </p:spTree>
    <p:extLst>
      <p:ext uri="{BB962C8B-B14F-4D97-AF65-F5344CB8AC3E}">
        <p14:creationId xmlns:p14="http://schemas.microsoft.com/office/powerpoint/2010/main" val="37805759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9ECD6-25FE-654D-5A12-8A139B2CEDB7}"/>
              </a:ext>
            </a:extLst>
          </p:cNvPr>
          <p:cNvSpPr>
            <a:spLocks noGrp="1"/>
          </p:cNvSpPr>
          <p:nvPr>
            <p:ph type="title"/>
          </p:nvPr>
        </p:nvSpPr>
        <p:spPr/>
        <p:txBody>
          <a:bodyPr/>
          <a:lstStyle/>
          <a:p>
            <a:r>
              <a:rPr lang="en-US" dirty="0"/>
              <a:t>Designing Ice Cream</a:t>
            </a:r>
          </a:p>
        </p:txBody>
      </p:sp>
      <p:pic>
        <p:nvPicPr>
          <p:cNvPr id="3" name="Online Media 2" descr="Engineering Everywhere Special Report: Ice Cream">
            <a:hlinkClick r:id="" action="ppaction://media"/>
            <a:extLst>
              <a:ext uri="{FF2B5EF4-FFF2-40B4-BE49-F238E27FC236}">
                <a16:creationId xmlns:a16="http://schemas.microsoft.com/office/drawing/2014/main" id="{A03AA403-54D9-3749-9CBD-599E493CC0D5}"/>
              </a:ext>
            </a:extLst>
          </p:cNvPr>
          <p:cNvPicPr>
            <a:picLocks noGrp="1" noRot="1" noChangeAspect="1"/>
          </p:cNvPicPr>
          <p:nvPr>
            <p:ph idx="1"/>
            <a:videoFile r:link="rId1"/>
          </p:nvPr>
        </p:nvPicPr>
        <p:blipFill>
          <a:blip r:embed="rId4"/>
          <a:stretch>
            <a:fillRect/>
          </a:stretch>
        </p:blipFill>
        <p:spPr>
          <a:xfrm>
            <a:off x="2681288" y="1825625"/>
            <a:ext cx="6861175" cy="3876675"/>
          </a:xfrm>
          <a:prstGeom prst="rect">
            <a:avLst/>
          </a:prstGeom>
        </p:spPr>
      </p:pic>
    </p:spTree>
    <p:extLst>
      <p:ext uri="{BB962C8B-B14F-4D97-AF65-F5344CB8AC3E}">
        <p14:creationId xmlns:p14="http://schemas.microsoft.com/office/powerpoint/2010/main" val="2243856805"/>
      </p:ext>
    </p:extLst>
  </p:cSld>
  <p:clrMapOvr>
    <a:masterClrMapping/>
  </p:clrMapOvr>
  <p:timing>
    <p:tnLst>
      <p:par>
        <p:cTn id="1" dur="indefinite" restart="never" nodeType="tmRoot">
          <p:childTnLst>
            <p:video>
              <p:cMediaNode vol="80000">
                <p:cTn id="2" fill="hold" display="0">
                  <p:stCondLst>
                    <p:cond delay="indefinite"/>
                  </p:stCondLst>
                </p:cTn>
                <p:tgtEl>
                  <p:spTgt spid="3"/>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9ECD6-25FE-654D-5A12-8A139B2CEDB7}"/>
              </a:ext>
            </a:extLst>
          </p:cNvPr>
          <p:cNvSpPr>
            <a:spLocks noGrp="1"/>
          </p:cNvSpPr>
          <p:nvPr>
            <p:ph type="title"/>
          </p:nvPr>
        </p:nvSpPr>
        <p:spPr/>
        <p:txBody>
          <a:bodyPr/>
          <a:lstStyle/>
          <a:p>
            <a:r>
              <a:rPr lang="en-US" dirty="0"/>
              <a:t>Designing Ice Cream </a:t>
            </a:r>
          </a:p>
        </p:txBody>
      </p:sp>
      <p:pic>
        <p:nvPicPr>
          <p:cNvPr id="7" name="Picture 6" descr="vanilla">
            <a:extLst>
              <a:ext uri="{FF2B5EF4-FFF2-40B4-BE49-F238E27FC236}">
                <a16:creationId xmlns:a16="http://schemas.microsoft.com/office/drawing/2014/main" id="{E72A6574-29C2-D2DA-940E-4434949368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520" y="4165375"/>
            <a:ext cx="1510467" cy="700951"/>
          </a:xfrm>
          <a:prstGeom prst="rect">
            <a:avLst/>
          </a:prstGeom>
        </p:spPr>
      </p:pic>
      <p:pic>
        <p:nvPicPr>
          <p:cNvPr id="10" name="Picture 9">
            <a:extLst>
              <a:ext uri="{FF2B5EF4-FFF2-40B4-BE49-F238E27FC236}">
                <a16:creationId xmlns:a16="http://schemas.microsoft.com/office/drawing/2014/main" id="{77E45972-A500-6C7B-880C-4A904F355AA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6137" y="3560103"/>
            <a:ext cx="267017" cy="299809"/>
          </a:xfrm>
          <a:prstGeom prst="rect">
            <a:avLst/>
          </a:prstGeom>
        </p:spPr>
      </p:pic>
      <p:pic>
        <p:nvPicPr>
          <p:cNvPr id="9" name="Picture 8">
            <a:extLst>
              <a:ext uri="{FF2B5EF4-FFF2-40B4-BE49-F238E27FC236}">
                <a16:creationId xmlns:a16="http://schemas.microsoft.com/office/drawing/2014/main" id="{09FC5EFA-2332-CD3C-FEE4-B27AC01017E2}"/>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863" y="3803342"/>
            <a:ext cx="267017" cy="299809"/>
          </a:xfrm>
          <a:prstGeom prst="rect">
            <a:avLst/>
          </a:prstGeom>
        </p:spPr>
      </p:pic>
      <p:pic>
        <p:nvPicPr>
          <p:cNvPr id="8" name="Picture 7" descr="sugar cubes">
            <a:extLst>
              <a:ext uri="{FF2B5EF4-FFF2-40B4-BE49-F238E27FC236}">
                <a16:creationId xmlns:a16="http://schemas.microsoft.com/office/drawing/2014/main" id="{F185704E-D0FA-D515-DA6E-840EA4BFDD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2880" y="3741119"/>
            <a:ext cx="267017" cy="299809"/>
          </a:xfrm>
          <a:prstGeom prst="rect">
            <a:avLst/>
          </a:prstGeom>
        </p:spPr>
      </p:pic>
      <p:pic>
        <p:nvPicPr>
          <p:cNvPr id="6" name="Content Placeholder 7" descr="cream">
            <a:extLst>
              <a:ext uri="{FF2B5EF4-FFF2-40B4-BE49-F238E27FC236}">
                <a16:creationId xmlns:a16="http://schemas.microsoft.com/office/drawing/2014/main" id="{D64CF9D9-1FEE-4706-62C3-4525E3EEFA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9897" y="2154419"/>
            <a:ext cx="2098380" cy="2580141"/>
          </a:xfrm>
          <a:prstGeom prst="rect">
            <a:avLst/>
          </a:prstGeom>
        </p:spPr>
      </p:pic>
      <p:sp>
        <p:nvSpPr>
          <p:cNvPr id="18" name="Right Arrow 17" descr="arrow pointing to the right">
            <a:extLst>
              <a:ext uri="{FF2B5EF4-FFF2-40B4-BE49-F238E27FC236}">
                <a16:creationId xmlns:a16="http://schemas.microsoft.com/office/drawing/2014/main" id="{13907F55-0664-779E-B4A1-853CA9DF1E0B}"/>
              </a:ext>
            </a:extLst>
          </p:cNvPr>
          <p:cNvSpPr/>
          <p:nvPr/>
        </p:nvSpPr>
        <p:spPr>
          <a:xfrm>
            <a:off x="4287539" y="3112259"/>
            <a:ext cx="1366762" cy="1096768"/>
          </a:xfrm>
          <a:prstGeom prst="righ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7C0395CB-4267-4493-A103-64272CE63961}"/>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07889" y="2016296"/>
            <a:ext cx="542364" cy="504229"/>
          </a:xfrm>
          <a:prstGeom prst="rect">
            <a:avLst/>
          </a:prstGeom>
        </p:spPr>
      </p:pic>
      <p:pic>
        <p:nvPicPr>
          <p:cNvPr id="16" name="Picture 15">
            <a:extLst>
              <a:ext uri="{FF2B5EF4-FFF2-40B4-BE49-F238E27FC236}">
                <a16:creationId xmlns:a16="http://schemas.microsoft.com/office/drawing/2014/main" id="{82ECE120-2B56-279D-4578-D88CB8FDC3A5}"/>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12778" y="2970043"/>
            <a:ext cx="542364" cy="504229"/>
          </a:xfrm>
          <a:prstGeom prst="rect">
            <a:avLst/>
          </a:prstGeom>
        </p:spPr>
      </p:pic>
      <p:pic>
        <p:nvPicPr>
          <p:cNvPr id="11" name="Picture 10" descr="shake">
            <a:extLst>
              <a:ext uri="{FF2B5EF4-FFF2-40B4-BE49-F238E27FC236}">
                <a16:creationId xmlns:a16="http://schemas.microsoft.com/office/drawing/2014/main" id="{ED0606F7-65B4-9DBC-E995-A30F960CF19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51551" y="2707158"/>
            <a:ext cx="1755255" cy="1705889"/>
          </a:xfrm>
          <a:prstGeom prst="rect">
            <a:avLst/>
          </a:prstGeom>
        </p:spPr>
      </p:pic>
      <p:pic>
        <p:nvPicPr>
          <p:cNvPr id="12" name="Picture 11" descr="ice cubes">
            <a:extLst>
              <a:ext uri="{FF2B5EF4-FFF2-40B4-BE49-F238E27FC236}">
                <a16:creationId xmlns:a16="http://schemas.microsoft.com/office/drawing/2014/main" id="{B4027218-99E8-1DE3-8500-4C982C8FE84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64442" y="4571040"/>
            <a:ext cx="542364" cy="504229"/>
          </a:xfrm>
          <a:prstGeom prst="rect">
            <a:avLst/>
          </a:prstGeom>
        </p:spPr>
      </p:pic>
      <p:pic>
        <p:nvPicPr>
          <p:cNvPr id="13" name="Picture 12">
            <a:extLst>
              <a:ext uri="{FF2B5EF4-FFF2-40B4-BE49-F238E27FC236}">
                <a16:creationId xmlns:a16="http://schemas.microsoft.com/office/drawing/2014/main" id="{670215C8-5062-090A-AE43-4DA2A4084CE2}"/>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83128" y="4182603"/>
            <a:ext cx="542364" cy="504229"/>
          </a:xfrm>
          <a:prstGeom prst="rect">
            <a:avLst/>
          </a:prstGeom>
        </p:spPr>
      </p:pic>
      <p:pic>
        <p:nvPicPr>
          <p:cNvPr id="14" name="Picture 13">
            <a:extLst>
              <a:ext uri="{FF2B5EF4-FFF2-40B4-BE49-F238E27FC236}">
                <a16:creationId xmlns:a16="http://schemas.microsoft.com/office/drawing/2014/main" id="{BC37A35B-ADB7-4488-52EE-34A537FFD057}"/>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35624" y="2970043"/>
            <a:ext cx="542364" cy="504229"/>
          </a:xfrm>
          <a:prstGeom prst="rect">
            <a:avLst/>
          </a:prstGeom>
        </p:spPr>
      </p:pic>
      <p:sp>
        <p:nvSpPr>
          <p:cNvPr id="20" name="Right Arrow 19" descr="arrow pointing to the right">
            <a:extLst>
              <a:ext uri="{FF2B5EF4-FFF2-40B4-BE49-F238E27FC236}">
                <a16:creationId xmlns:a16="http://schemas.microsoft.com/office/drawing/2014/main" id="{840B9C74-438F-29B9-08F3-901446BD9CDF}"/>
              </a:ext>
            </a:extLst>
          </p:cNvPr>
          <p:cNvSpPr/>
          <p:nvPr/>
        </p:nvSpPr>
        <p:spPr>
          <a:xfrm>
            <a:off x="9083040" y="3112259"/>
            <a:ext cx="1366762" cy="1096768"/>
          </a:xfrm>
          <a:prstGeom prst="righ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ice cream cone">
            <a:extLst>
              <a:ext uri="{FF2B5EF4-FFF2-40B4-BE49-F238E27FC236}">
                <a16:creationId xmlns:a16="http://schemas.microsoft.com/office/drawing/2014/main" id="{8B173D03-B967-6210-FD61-16CB62031C9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839268" y="2411548"/>
            <a:ext cx="1215572" cy="2431143"/>
          </a:xfrm>
          <a:prstGeom prst="rect">
            <a:avLst/>
          </a:prstGeom>
        </p:spPr>
      </p:pic>
    </p:spTree>
    <p:extLst>
      <p:ext uri="{BB962C8B-B14F-4D97-AF65-F5344CB8AC3E}">
        <p14:creationId xmlns:p14="http://schemas.microsoft.com/office/powerpoint/2010/main" val="1573778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AFAAE-BA2F-B89B-17F9-A9D5FC38CA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304D1B-B8C5-0B45-E305-1232E6143617}"/>
              </a:ext>
            </a:extLst>
          </p:cNvPr>
          <p:cNvSpPr>
            <a:spLocks noGrp="1"/>
          </p:cNvSpPr>
          <p:nvPr>
            <p:ph type="title"/>
          </p:nvPr>
        </p:nvSpPr>
        <p:spPr/>
        <p:txBody>
          <a:bodyPr/>
          <a:lstStyle/>
          <a:p>
            <a:r>
              <a:rPr lang="en-US" dirty="0"/>
              <a:t>How Butter is Made</a:t>
            </a:r>
          </a:p>
        </p:txBody>
      </p:sp>
      <p:pic>
        <p:nvPicPr>
          <p:cNvPr id="4" name="Online Media 3" descr="Behind Land O' Lakes Butter (from Unwrapped) | Food Network">
            <a:hlinkClick r:id="" action="ppaction://media"/>
            <a:extLst>
              <a:ext uri="{FF2B5EF4-FFF2-40B4-BE49-F238E27FC236}">
                <a16:creationId xmlns:a16="http://schemas.microsoft.com/office/drawing/2014/main" id="{A27742F9-BEFD-6B32-D24A-A9ED346B3DB2}"/>
              </a:ext>
            </a:extLst>
          </p:cNvPr>
          <p:cNvPicPr>
            <a:picLocks noGrp="1" noRot="1" noChangeAspect="1"/>
          </p:cNvPicPr>
          <p:nvPr>
            <p:ph idx="1"/>
            <a:videoFile r:link="rId1"/>
          </p:nvPr>
        </p:nvPicPr>
        <p:blipFill>
          <a:blip r:embed="rId4"/>
          <a:stretch>
            <a:fillRect/>
          </a:stretch>
        </p:blipFill>
        <p:spPr>
          <a:xfrm>
            <a:off x="2665413" y="1825625"/>
            <a:ext cx="6861175" cy="3876675"/>
          </a:xfrm>
          <a:prstGeom prst="rect">
            <a:avLst/>
          </a:prstGeom>
        </p:spPr>
      </p:pic>
    </p:spTree>
    <p:extLst>
      <p:ext uri="{BB962C8B-B14F-4D97-AF65-F5344CB8AC3E}">
        <p14:creationId xmlns:p14="http://schemas.microsoft.com/office/powerpoint/2010/main" val="21643976"/>
      </p:ext>
    </p:extLst>
  </p:cSld>
  <p:clrMapOvr>
    <a:masterClrMapping/>
  </p:clrMapOvr>
  <p:timing>
    <p:tnLst>
      <p:par>
        <p:cTn id="1" dur="indefinite" restart="never" nodeType="tmRoot">
          <p:childTnLst>
            <p:video>
              <p:cMediaNode vol="80000">
                <p:cTn id="2" fill="hold" display="0">
                  <p:stCondLst>
                    <p:cond delay="indefinite"/>
                  </p:stCondLst>
                </p:cTn>
                <p:tgtEl>
                  <p:spTgt spid="4"/>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AFAAE-BA2F-B89B-17F9-A9D5FC38CA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304D1B-B8C5-0B45-E305-1232E6143617}"/>
              </a:ext>
            </a:extLst>
          </p:cNvPr>
          <p:cNvSpPr>
            <a:spLocks noGrp="1"/>
          </p:cNvSpPr>
          <p:nvPr>
            <p:ph type="title"/>
          </p:nvPr>
        </p:nvSpPr>
        <p:spPr/>
        <p:txBody>
          <a:bodyPr/>
          <a:lstStyle/>
          <a:p>
            <a:r>
              <a:rPr lang="en-US" dirty="0"/>
              <a:t>Making Butter</a:t>
            </a:r>
          </a:p>
        </p:txBody>
      </p:sp>
      <p:pic>
        <p:nvPicPr>
          <p:cNvPr id="6" name="Content Placeholder 7" descr="cream">
            <a:extLst>
              <a:ext uri="{FF2B5EF4-FFF2-40B4-BE49-F238E27FC236}">
                <a16:creationId xmlns:a16="http://schemas.microsoft.com/office/drawing/2014/main" id="{ABEBBBFB-CC02-DEAD-3FDC-7D4ADF1B2B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243" y="2104856"/>
            <a:ext cx="2511470" cy="3088071"/>
          </a:xfrm>
          <a:prstGeom prst="rect">
            <a:avLst/>
          </a:prstGeom>
        </p:spPr>
      </p:pic>
      <p:sp>
        <p:nvSpPr>
          <p:cNvPr id="10" name="Right Arrow 9" descr="arrow pointing to the right">
            <a:extLst>
              <a:ext uri="{FF2B5EF4-FFF2-40B4-BE49-F238E27FC236}">
                <a16:creationId xmlns:a16="http://schemas.microsoft.com/office/drawing/2014/main" id="{8111503C-AB85-2CFC-C4A7-FF3928A1AF2D}"/>
              </a:ext>
            </a:extLst>
          </p:cNvPr>
          <p:cNvSpPr/>
          <p:nvPr/>
        </p:nvSpPr>
        <p:spPr>
          <a:xfrm>
            <a:off x="3368755" y="3100508"/>
            <a:ext cx="1366762" cy="1096768"/>
          </a:xfrm>
          <a:prstGeom prst="righ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shake">
            <a:extLst>
              <a:ext uri="{FF2B5EF4-FFF2-40B4-BE49-F238E27FC236}">
                <a16:creationId xmlns:a16="http://schemas.microsoft.com/office/drawing/2014/main" id="{04A9148C-92A2-7541-67AB-DAC8714242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9202" y="2452321"/>
            <a:ext cx="1755255" cy="1705889"/>
          </a:xfrm>
          <a:prstGeom prst="rect">
            <a:avLst/>
          </a:prstGeom>
        </p:spPr>
      </p:pic>
      <p:sp>
        <p:nvSpPr>
          <p:cNvPr id="12" name="Right Arrow 11" descr="arrow pointing to the right">
            <a:extLst>
              <a:ext uri="{FF2B5EF4-FFF2-40B4-BE49-F238E27FC236}">
                <a16:creationId xmlns:a16="http://schemas.microsoft.com/office/drawing/2014/main" id="{172BA608-DB4D-7B95-F208-A6A3A6AD8C79}"/>
              </a:ext>
            </a:extLst>
          </p:cNvPr>
          <p:cNvSpPr/>
          <p:nvPr/>
        </p:nvSpPr>
        <p:spPr>
          <a:xfrm>
            <a:off x="7071360" y="3100508"/>
            <a:ext cx="1366762" cy="1096768"/>
          </a:xfrm>
          <a:prstGeom prst="righ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butter milk">
            <a:extLst>
              <a:ext uri="{FF2B5EF4-FFF2-40B4-BE49-F238E27FC236}">
                <a16:creationId xmlns:a16="http://schemas.microsoft.com/office/drawing/2014/main" id="{ED15136A-0B12-38B2-7A0F-97B3E3C503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68537" y="1971181"/>
            <a:ext cx="1365066" cy="1852900"/>
          </a:xfrm>
          <a:prstGeom prst="rect">
            <a:avLst/>
          </a:prstGeom>
        </p:spPr>
      </p:pic>
      <p:pic>
        <p:nvPicPr>
          <p:cNvPr id="9" name="Picture 8" descr="butter">
            <a:extLst>
              <a:ext uri="{FF2B5EF4-FFF2-40B4-BE49-F238E27FC236}">
                <a16:creationId xmlns:a16="http://schemas.microsoft.com/office/drawing/2014/main" id="{4FB2B24F-1528-DB1F-60A0-50CF1B3144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70721" y="3429000"/>
            <a:ext cx="1652722" cy="1415143"/>
          </a:xfrm>
          <a:prstGeom prst="rect">
            <a:avLst/>
          </a:prstGeom>
        </p:spPr>
      </p:pic>
    </p:spTree>
    <p:extLst>
      <p:ext uri="{BB962C8B-B14F-4D97-AF65-F5344CB8AC3E}">
        <p14:creationId xmlns:p14="http://schemas.microsoft.com/office/powerpoint/2010/main" val="3547472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2FB8B-C769-054D-605B-D48818A2D8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DFF96C-2818-8FA9-5227-B0BFFFE8074F}"/>
              </a:ext>
            </a:extLst>
          </p:cNvPr>
          <p:cNvSpPr>
            <a:spLocks noGrp="1"/>
          </p:cNvSpPr>
          <p:nvPr>
            <p:ph type="title"/>
          </p:nvPr>
        </p:nvSpPr>
        <p:spPr/>
        <p:txBody>
          <a:bodyPr/>
          <a:lstStyle/>
          <a:p>
            <a:r>
              <a:rPr lang="en-US" dirty="0"/>
              <a:t>Dairy Careers</a:t>
            </a:r>
          </a:p>
        </p:txBody>
      </p:sp>
      <p:pic>
        <p:nvPicPr>
          <p:cNvPr id="3" name="Online Media 2" title="Valley Queen Plant Tour 2023">
            <a:hlinkClick r:id="" action="ppaction://media"/>
            <a:extLst>
              <a:ext uri="{FF2B5EF4-FFF2-40B4-BE49-F238E27FC236}">
                <a16:creationId xmlns:a16="http://schemas.microsoft.com/office/drawing/2014/main" id="{E50BCBBB-1709-CF5A-7C64-9C2E2D3D40CD}"/>
              </a:ext>
            </a:extLst>
          </p:cNvPr>
          <p:cNvPicPr>
            <a:picLocks noRot="1" noChangeAspect="1"/>
          </p:cNvPicPr>
          <p:nvPr>
            <a:videoFile r:link="rId1"/>
          </p:nvPr>
        </p:nvPicPr>
        <p:blipFill>
          <a:blip r:embed="rId4"/>
          <a:stretch>
            <a:fillRect/>
          </a:stretch>
        </p:blipFill>
        <p:spPr>
          <a:xfrm>
            <a:off x="2486291" y="1631707"/>
            <a:ext cx="7219418" cy="4127565"/>
          </a:xfrm>
          <a:prstGeom prst="rect">
            <a:avLst/>
          </a:prstGeom>
        </p:spPr>
      </p:pic>
    </p:spTree>
    <p:extLst>
      <p:ext uri="{BB962C8B-B14F-4D97-AF65-F5344CB8AC3E}">
        <p14:creationId xmlns:p14="http://schemas.microsoft.com/office/powerpoint/2010/main" val="34015428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0044-AdoptACow-Beef-PPT-Template" id="{2354B3C4-BF88-5640-B539-852684CEC138}" vid="{A5F9DAC9-30B9-BA42-89CE-F07F26C001B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356</TotalTime>
  <Words>750</Words>
  <Application>Microsoft Macintosh PowerPoint</Application>
  <PresentationFormat>Widescreen</PresentationFormat>
  <Paragraphs>75</Paragraphs>
  <Slides>11</Slides>
  <Notes>10</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Aptos</vt:lpstr>
      <vt:lpstr>Arial</vt:lpstr>
      <vt:lpstr>Calibri</vt:lpstr>
      <vt:lpstr>Noto Serif</vt:lpstr>
      <vt:lpstr>Palatino</vt:lpstr>
      <vt:lpstr>Office Theme</vt:lpstr>
      <vt:lpstr>Adopt-A-Cow: Dairy</vt:lpstr>
      <vt:lpstr>Lesson 5 Review</vt:lpstr>
      <vt:lpstr>What’s in your milk?</vt:lpstr>
      <vt:lpstr>Products</vt:lpstr>
      <vt:lpstr>Designing Ice Cream</vt:lpstr>
      <vt:lpstr>Designing Ice Cream </vt:lpstr>
      <vt:lpstr>How Butter is Made</vt:lpstr>
      <vt:lpstr>Making Butter</vt:lpstr>
      <vt:lpstr>Dairy Careers</vt:lpstr>
      <vt:lpstr>And Justice for All - English</vt:lpstr>
      <vt:lpstr>And Justice for All - Spanish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Cartney, Shelly</dc:creator>
  <cp:lastModifiedBy>Cartney, Shelly</cp:lastModifiedBy>
  <cp:revision>16</cp:revision>
  <dcterms:created xsi:type="dcterms:W3CDTF">2024-07-19T18:33:50Z</dcterms:created>
  <dcterms:modified xsi:type="dcterms:W3CDTF">2024-10-09T20:33:27Z</dcterms:modified>
</cp:coreProperties>
</file>